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565" r:id="rId3"/>
    <p:sldId id="564" r:id="rId4"/>
    <p:sldId id="567" r:id="rId5"/>
    <p:sldId id="572" r:id="rId6"/>
    <p:sldId id="568" r:id="rId7"/>
    <p:sldId id="574" r:id="rId8"/>
    <p:sldId id="563" r:id="rId9"/>
    <p:sldId id="575" r:id="rId10"/>
    <p:sldId id="591" r:id="rId11"/>
    <p:sldId id="585" r:id="rId12"/>
    <p:sldId id="587" r:id="rId13"/>
    <p:sldId id="582" r:id="rId14"/>
    <p:sldId id="586" r:id="rId15"/>
    <p:sldId id="590" r:id="rId16"/>
    <p:sldId id="594" r:id="rId17"/>
    <p:sldId id="595" r:id="rId18"/>
    <p:sldId id="598" r:id="rId19"/>
    <p:sldId id="597" r:id="rId20"/>
    <p:sldId id="600" r:id="rId21"/>
    <p:sldId id="601" r:id="rId22"/>
    <p:sldId id="602" r:id="rId23"/>
    <p:sldId id="603" r:id="rId24"/>
    <p:sldId id="599" r:id="rId25"/>
    <p:sldId id="605" r:id="rId26"/>
    <p:sldId id="588" r:id="rId27"/>
    <p:sldId id="604" r:id="rId28"/>
    <p:sldId id="606" r:id="rId2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99FF"/>
    <a:srgbClr val="FFCCFF"/>
    <a:srgbClr val="FFCC66"/>
    <a:srgbClr val="99FF66"/>
    <a:srgbClr val="CCCCFF"/>
    <a:srgbClr val="39B54A"/>
    <a:srgbClr val="81B5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30" autoAdjust="0"/>
    <p:restoredTop sz="94199" autoAdjust="0"/>
  </p:normalViewPr>
  <p:slideViewPr>
    <p:cSldViewPr snapToGrid="0">
      <p:cViewPr varScale="1">
        <p:scale>
          <a:sx n="117" d="100"/>
          <a:sy n="117" d="100"/>
        </p:scale>
        <p:origin x="-17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64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20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d001.com\projects\13229she\Eng\PM\D%20-%20Final%20Design\6%20-%20Owner%20Meetings\20190625%20Commission%20Meeting\Eau%20Claire%20Data%20and%20Info\2018%20WORKING%20BENCHSHEET%20v2%20042817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d001.com\projects\13229she\Eng\PM\D%20-%20Final%20Design\6%20-%20Owner%20Meetings\20190625%20Commission%20Meeting\Eau%20Claire%20Data%20and%20Info\2018%20WORKING%20BENCHSHEET%20v2%20042817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d001.com\projects\13229she\Eng\PM\D%20-%20Final%20Design\6%20-%20Owner%20Meetings\20190625%20Commission%20Meeting\Eau%20Claire%20Data%20and%20Info\2018%20WORKING%20BENCHSHEET%20v2%20042817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\\d001.com\projects\13229she\Eng\PM\D%20-%20Final%20Design\6%20-%20Owner%20Meetings\20190625%20Commission%20Meeting\Eau%20Claire%20Data%20and%20Info\2018%20WORKING%20BENCHSHEET%20v2%200428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'Annual Summary ''18'!$N$32</c:f>
              <c:strCache>
                <c:ptCount val="1"/>
                <c:pt idx="0">
                  <c:v>Eau Claire BOD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'Annual Summary ''18'!$L$33:$L$44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'Annual Summary ''18'!$N$33:$N$44</c:f>
              <c:numCache>
                <c:formatCode>0;[Red]0</c:formatCode>
                <c:ptCount val="12"/>
                <c:pt idx="0">
                  <c:v>6.0161290322580649</c:v>
                </c:pt>
                <c:pt idx="1">
                  <c:v>5.6071428571428568</c:v>
                </c:pt>
                <c:pt idx="2">
                  <c:v>4.5032258064516126</c:v>
                </c:pt>
                <c:pt idx="3">
                  <c:v>4.9666666666666668</c:v>
                </c:pt>
                <c:pt idx="4">
                  <c:v>5.064516129032258</c:v>
                </c:pt>
                <c:pt idx="5">
                  <c:v>4.2133333333333338</c:v>
                </c:pt>
                <c:pt idx="6">
                  <c:v>4.2935483870967746</c:v>
                </c:pt>
                <c:pt idx="7">
                  <c:v>4.7322580645161283</c:v>
                </c:pt>
                <c:pt idx="8">
                  <c:v>5.4433333333333334</c:v>
                </c:pt>
                <c:pt idx="9">
                  <c:v>4.709677419354839</c:v>
                </c:pt>
                <c:pt idx="10">
                  <c:v>4.7620689655172415</c:v>
                </c:pt>
                <c:pt idx="11">
                  <c:v>8.064516129032258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FE-4438-A8E3-84E91610F5EE}"/>
            </c:ext>
          </c:extLst>
        </c:ser>
        <c:ser>
          <c:idx val="1"/>
          <c:order val="1"/>
          <c:tx>
            <c:strRef>
              <c:f>'Annual Summary ''18'!$T$32</c:f>
              <c:strCache>
                <c:ptCount val="1"/>
                <c:pt idx="0">
                  <c:v>Wausau BOD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'Annual Summary ''18'!$L$33:$L$44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'Annual Summary ''18'!$T$33:$T$44</c:f>
              <c:numCache>
                <c:formatCode>General</c:formatCode>
                <c:ptCount val="12"/>
                <c:pt idx="0">
                  <c:v>18</c:v>
                </c:pt>
                <c:pt idx="1">
                  <c:v>13</c:v>
                </c:pt>
                <c:pt idx="2">
                  <c:v>10</c:v>
                </c:pt>
                <c:pt idx="3">
                  <c:v>7</c:v>
                </c:pt>
                <c:pt idx="4">
                  <c:v>14</c:v>
                </c:pt>
                <c:pt idx="5">
                  <c:v>15</c:v>
                </c:pt>
                <c:pt idx="6">
                  <c:v>20</c:v>
                </c:pt>
                <c:pt idx="7">
                  <c:v>14</c:v>
                </c:pt>
                <c:pt idx="8">
                  <c:v>18</c:v>
                </c:pt>
                <c:pt idx="9">
                  <c:v>14</c:v>
                </c:pt>
                <c:pt idx="10">
                  <c:v>25</c:v>
                </c:pt>
                <c:pt idx="11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CFE-4438-A8E3-84E91610F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933696"/>
        <c:axId val="129935232"/>
      </c:barChart>
      <c:lineChart>
        <c:grouping val="standard"/>
        <c:varyColors val="0"/>
        <c:ser>
          <c:idx val="2"/>
          <c:order val="2"/>
          <c:tx>
            <c:strRef>
              <c:f>'Annual Summary ''18'!$Z$32</c:f>
              <c:strCache>
                <c:ptCount val="1"/>
                <c:pt idx="0">
                  <c:v>Low WLA Limit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'Annual Summary ''18'!$Z$33:$Z$44</c:f>
              <c:numCache>
                <c:formatCode>General</c:formatCode>
                <c:ptCount val="12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CFE-4438-A8E3-84E91610F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933696"/>
        <c:axId val="129935232"/>
      </c:lineChart>
      <c:catAx>
        <c:axId val="12993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935232"/>
        <c:crosses val="autoZero"/>
        <c:auto val="1"/>
        <c:lblAlgn val="ctr"/>
        <c:lblOffset val="100"/>
        <c:noMultiLvlLbl val="0"/>
      </c:catAx>
      <c:valAx>
        <c:axId val="12993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2018 </a:t>
                </a:r>
              </a:p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Effluent BOD Concentrations</a:t>
                </a:r>
              </a:p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;[Red]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93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'Annual Summary ''18'!$M$32</c:f>
              <c:strCache>
                <c:ptCount val="1"/>
                <c:pt idx="0">
                  <c:v>Eau Claire Flow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'Annual Summary ''18'!$L$46</c:f>
              <c:strCache>
                <c:ptCount val="1"/>
                <c:pt idx="0">
                  <c:v>Average</c:v>
                </c:pt>
              </c:strCache>
            </c:strRef>
          </c:cat>
          <c:val>
            <c:numRef>
              <c:f>'Annual Summary ''18'!$M$46</c:f>
              <c:numCache>
                <c:formatCode>0.00</c:formatCode>
                <c:ptCount val="1"/>
                <c:pt idx="0">
                  <c:v>7.1982517788724687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65-485F-9771-C9E177D0D68A}"/>
            </c:ext>
          </c:extLst>
        </c:ser>
        <c:ser>
          <c:idx val="1"/>
          <c:order val="1"/>
          <c:tx>
            <c:strRef>
              <c:f>'Annual Summary ''18'!$S$32</c:f>
              <c:strCache>
                <c:ptCount val="1"/>
                <c:pt idx="0">
                  <c:v>Wausau Flow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'Annual Summary ''18'!$L$46</c:f>
              <c:strCache>
                <c:ptCount val="1"/>
                <c:pt idx="0">
                  <c:v>Average</c:v>
                </c:pt>
              </c:strCache>
            </c:strRef>
          </c:cat>
          <c:val>
            <c:numRef>
              <c:f>'Annual Summary ''18'!$S$46</c:f>
              <c:numCache>
                <c:formatCode>0.00</c:formatCode>
                <c:ptCount val="1"/>
                <c:pt idx="0">
                  <c:v>4.6175000000000006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B65-485F-9771-C9E177D0D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691840"/>
        <c:axId val="130693376"/>
      </c:barChart>
      <c:catAx>
        <c:axId val="13069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693376"/>
        <c:crosses val="autoZero"/>
        <c:auto val="1"/>
        <c:lblAlgn val="ctr"/>
        <c:lblOffset val="100"/>
        <c:noMultiLvlLbl val="0"/>
      </c:catAx>
      <c:valAx>
        <c:axId val="130693376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2018</a:t>
                </a:r>
              </a:p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Flows</a:t>
                </a:r>
              </a:p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(mgd)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;[Red]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69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'Annual Summary ''18'!$O$32</c:f>
              <c:strCache>
                <c:ptCount val="1"/>
                <c:pt idx="0">
                  <c:v>Eau Claire TSS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'Annual Summary ''18'!$L$33:$L$44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'Annual Summary ''18'!$O$33:$O$44</c:f>
              <c:numCache>
                <c:formatCode>0</c:formatCode>
                <c:ptCount val="12"/>
                <c:pt idx="0">
                  <c:v>4.064516129032258</c:v>
                </c:pt>
                <c:pt idx="1">
                  <c:v>3.25</c:v>
                </c:pt>
                <c:pt idx="2">
                  <c:v>2.4838709677419355</c:v>
                </c:pt>
                <c:pt idx="3">
                  <c:v>2.9666666666666668</c:v>
                </c:pt>
                <c:pt idx="4">
                  <c:v>2.4193548387096775</c:v>
                </c:pt>
                <c:pt idx="5">
                  <c:v>2.2333333333333334</c:v>
                </c:pt>
                <c:pt idx="6">
                  <c:v>2.6129032258064515</c:v>
                </c:pt>
                <c:pt idx="7">
                  <c:v>3</c:v>
                </c:pt>
                <c:pt idx="8">
                  <c:v>2.8333333333333335</c:v>
                </c:pt>
                <c:pt idx="9">
                  <c:v>3.161290322580645</c:v>
                </c:pt>
                <c:pt idx="10">
                  <c:v>2.6896551724137931</c:v>
                </c:pt>
                <c:pt idx="11">
                  <c:v>3.870967741935484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14-41EB-BCA9-21EC49006DE9}"/>
            </c:ext>
          </c:extLst>
        </c:ser>
        <c:ser>
          <c:idx val="1"/>
          <c:order val="1"/>
          <c:tx>
            <c:strRef>
              <c:f>'Annual Summary ''18'!$U$32</c:f>
              <c:strCache>
                <c:ptCount val="1"/>
                <c:pt idx="0">
                  <c:v>Wausau TSS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'Annual Summary ''18'!$L$33:$L$44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'Annual Summary ''18'!$U$33:$U$44</c:f>
              <c:numCache>
                <c:formatCode>General</c:formatCode>
                <c:ptCount val="12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5</c:v>
                </c:pt>
                <c:pt idx="5">
                  <c:v>7</c:v>
                </c:pt>
                <c:pt idx="6">
                  <c:v>8</c:v>
                </c:pt>
                <c:pt idx="7">
                  <c:v>11</c:v>
                </c:pt>
                <c:pt idx="8">
                  <c:v>6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714-41EB-BCA9-21EC49006D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737280"/>
        <c:axId val="130738816"/>
      </c:barChart>
      <c:catAx>
        <c:axId val="13073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738816"/>
        <c:crosses val="autoZero"/>
        <c:auto val="1"/>
        <c:lblAlgn val="ctr"/>
        <c:lblOffset val="100"/>
        <c:noMultiLvlLbl val="0"/>
      </c:catAx>
      <c:valAx>
        <c:axId val="13073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baseline="0">
                    <a:effectLst/>
                  </a:rPr>
                  <a:t>2018 </a:t>
                </a:r>
                <a:endParaRPr lang="en-US">
                  <a:effectLst/>
                </a:endParaRPr>
              </a:p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baseline="0">
                    <a:effectLst/>
                  </a:rPr>
                  <a:t>Effluent TSS </a:t>
                </a:r>
                <a:r>
                  <a:rPr lang="en-US"/>
                  <a:t>Concentrations</a:t>
                </a:r>
              </a:p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73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'Annual Summary ''18'!$Q$32</c:f>
              <c:strCache>
                <c:ptCount val="1"/>
                <c:pt idx="0">
                  <c:v>Eau Claire TP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'Annual Summary ''18'!$L$33:$L$44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'Annual Summary ''18'!$Q$33:$Q$44</c:f>
              <c:numCache>
                <c:formatCode>0.00</c:formatCode>
                <c:ptCount val="12"/>
                <c:pt idx="0">
                  <c:v>0.25290322580645158</c:v>
                </c:pt>
                <c:pt idx="1">
                  <c:v>0.2335714285714286</c:v>
                </c:pt>
                <c:pt idx="2">
                  <c:v>0.23035483870967741</c:v>
                </c:pt>
                <c:pt idx="3">
                  <c:v>0.26643333333333336</c:v>
                </c:pt>
                <c:pt idx="4">
                  <c:v>0.22161290322580648</c:v>
                </c:pt>
                <c:pt idx="5">
                  <c:v>0.23469999999999999</c:v>
                </c:pt>
                <c:pt idx="6">
                  <c:v>0.28483870967741942</c:v>
                </c:pt>
                <c:pt idx="7">
                  <c:v>0.31632258064516128</c:v>
                </c:pt>
                <c:pt idx="8">
                  <c:v>0.21000000000000008</c:v>
                </c:pt>
                <c:pt idx="9">
                  <c:v>0.20225806451612904</c:v>
                </c:pt>
                <c:pt idx="10">
                  <c:v>0.73599999999999999</c:v>
                </c:pt>
                <c:pt idx="11">
                  <c:v>0.34183870967741942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00-4B71-BEC6-7AB7E45E9DAF}"/>
            </c:ext>
          </c:extLst>
        </c:ser>
        <c:ser>
          <c:idx val="1"/>
          <c:order val="1"/>
          <c:tx>
            <c:strRef>
              <c:f>'Annual Summary ''18'!$W$32</c:f>
              <c:strCache>
                <c:ptCount val="1"/>
                <c:pt idx="0">
                  <c:v>Wausau TP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'Annual Summary ''18'!$L$33:$L$44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'Annual Summary ''18'!$W$33:$W$44</c:f>
              <c:numCache>
                <c:formatCode>0.00</c:formatCode>
                <c:ptCount val="12"/>
                <c:pt idx="0">
                  <c:v>0.68400000000000005</c:v>
                </c:pt>
                <c:pt idx="1">
                  <c:v>0.627</c:v>
                </c:pt>
                <c:pt idx="2">
                  <c:v>0.77100000000000002</c:v>
                </c:pt>
                <c:pt idx="3">
                  <c:v>0.59499999999999997</c:v>
                </c:pt>
                <c:pt idx="4">
                  <c:v>0.79300000000000004</c:v>
                </c:pt>
                <c:pt idx="5">
                  <c:v>0.96899999999999997</c:v>
                </c:pt>
                <c:pt idx="6">
                  <c:v>0.88600000000000001</c:v>
                </c:pt>
                <c:pt idx="7">
                  <c:v>1</c:v>
                </c:pt>
                <c:pt idx="8">
                  <c:v>0.77</c:v>
                </c:pt>
                <c:pt idx="9">
                  <c:v>0.67100000000000004</c:v>
                </c:pt>
                <c:pt idx="10">
                  <c:v>0.79600000000000004</c:v>
                </c:pt>
                <c:pt idx="11">
                  <c:v>0.72799999999999998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500-4B71-BEC6-7AB7E45E9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471040"/>
        <c:axId val="130472576"/>
      </c:barChart>
      <c:lineChart>
        <c:grouping val="standard"/>
        <c:varyColors val="0"/>
        <c:ser>
          <c:idx val="2"/>
          <c:order val="2"/>
          <c:tx>
            <c:strRef>
              <c:f>'Annual Summary ''18'!$Y$32</c:f>
              <c:strCache>
                <c:ptCount val="1"/>
                <c:pt idx="0">
                  <c:v>Low TMDL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'Annual Summary ''18'!$Y$33:$Y$44</c:f>
              <c:numCache>
                <c:formatCode>0.0</c:formatCode>
                <c:ptCount val="12"/>
                <c:pt idx="0">
                  <c:v>0.34981174674888771</c:v>
                </c:pt>
                <c:pt idx="1">
                  <c:v>0.34981174674888771</c:v>
                </c:pt>
                <c:pt idx="2">
                  <c:v>0.34981174674888771</c:v>
                </c:pt>
                <c:pt idx="3">
                  <c:v>0.34981174674888771</c:v>
                </c:pt>
                <c:pt idx="4">
                  <c:v>0.34981174674888771</c:v>
                </c:pt>
                <c:pt idx="5">
                  <c:v>0.34981174674888771</c:v>
                </c:pt>
                <c:pt idx="6">
                  <c:v>0.34981174674888771</c:v>
                </c:pt>
                <c:pt idx="7">
                  <c:v>0.34981174674888771</c:v>
                </c:pt>
                <c:pt idx="8">
                  <c:v>0.34981174674888771</c:v>
                </c:pt>
                <c:pt idx="9">
                  <c:v>0.34981174674888771</c:v>
                </c:pt>
                <c:pt idx="10">
                  <c:v>0.34981174674888771</c:v>
                </c:pt>
                <c:pt idx="11">
                  <c:v>0.34981174674888771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500-4B71-BEC6-7AB7E45E9DAF}"/>
            </c:ext>
          </c:extLst>
        </c:ser>
        <c:ser>
          <c:idx val="3"/>
          <c:order val="3"/>
          <c:tx>
            <c:strRef>
              <c:f>'Annual Summary ''18'!$AB$32</c:f>
              <c:strCache>
                <c:ptCount val="1"/>
                <c:pt idx="0">
                  <c:v>Current Limit</c:v>
                </c:pt>
              </c:strCache>
            </c:strRef>
          </c:tx>
          <c:spPr>
            <a:ln w="1016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'Annual Summary ''18'!$AB$33:$AB$44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500-4B71-BEC6-7AB7E45E9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471040"/>
        <c:axId val="130472576"/>
      </c:lineChart>
      <c:catAx>
        <c:axId val="13047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472576"/>
        <c:crosses val="autoZero"/>
        <c:auto val="1"/>
        <c:lblAlgn val="ctr"/>
        <c:lblOffset val="100"/>
        <c:noMultiLvlLbl val="0"/>
      </c:catAx>
      <c:valAx>
        <c:axId val="1304725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baseline="0" dirty="0">
                    <a:effectLst/>
                  </a:rPr>
                  <a:t>2018 </a:t>
                </a:r>
                <a:endParaRPr lang="en-US" dirty="0">
                  <a:effectLst/>
                </a:endParaRPr>
              </a:p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baseline="0" dirty="0">
                    <a:effectLst/>
                  </a:rPr>
                  <a:t>Effluent TP </a:t>
                </a:r>
                <a:endParaRPr lang="en-US" sz="1800" b="0" i="0" baseline="0" dirty="0" smtClean="0">
                  <a:effectLst/>
                </a:endParaRPr>
              </a:p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Concentrations</a:t>
                </a:r>
                <a:endParaRPr lang="en-US" dirty="0"/>
              </a:p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(mg/L)</a:t>
                </a:r>
              </a:p>
            </c:rich>
          </c:tx>
          <c:layout>
            <c:manualLayout>
              <c:xMode val="edge"/>
              <c:yMode val="edge"/>
              <c:x val="1.6130622711316354E-2"/>
              <c:y val="0.3861367410594160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471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43343" cy="467072"/>
          </a:xfrm>
          <a:prstGeom prst="rect">
            <a:avLst/>
          </a:prstGeom>
        </p:spPr>
        <p:txBody>
          <a:bodyPr vert="horz" lIns="93322" tIns="46660" rIns="93322" bIns="466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4" y="0"/>
            <a:ext cx="3043343" cy="467072"/>
          </a:xfrm>
          <a:prstGeom prst="rect">
            <a:avLst/>
          </a:prstGeom>
        </p:spPr>
        <p:txBody>
          <a:bodyPr vert="horz" lIns="93322" tIns="46660" rIns="93322" bIns="46660" rtlCol="0"/>
          <a:lstStyle>
            <a:lvl1pPr algn="r">
              <a:defRPr sz="1200"/>
            </a:lvl1pPr>
          </a:lstStyle>
          <a:p>
            <a:fld id="{5AB4EC81-BC28-4484-95E4-F859184110AC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2032"/>
            <a:ext cx="3043343" cy="467071"/>
          </a:xfrm>
          <a:prstGeom prst="rect">
            <a:avLst/>
          </a:prstGeom>
        </p:spPr>
        <p:txBody>
          <a:bodyPr vert="horz" lIns="93322" tIns="46660" rIns="93322" bIns="466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4" y="8842032"/>
            <a:ext cx="3043343" cy="467071"/>
          </a:xfrm>
          <a:prstGeom prst="rect">
            <a:avLst/>
          </a:prstGeom>
        </p:spPr>
        <p:txBody>
          <a:bodyPr vert="horz" lIns="93322" tIns="46660" rIns="93322" bIns="46660" rtlCol="0" anchor="b"/>
          <a:lstStyle>
            <a:lvl1pPr algn="r">
              <a:defRPr sz="1200"/>
            </a:lvl1pPr>
          </a:lstStyle>
          <a:p>
            <a:fld id="{EC766301-9C9A-49CA-AC27-A7A71D2E8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0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43343" cy="467072"/>
          </a:xfrm>
          <a:prstGeom prst="rect">
            <a:avLst/>
          </a:prstGeom>
        </p:spPr>
        <p:txBody>
          <a:bodyPr vert="horz" lIns="93322" tIns="46660" rIns="93322" bIns="466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4" y="0"/>
            <a:ext cx="3043343" cy="467072"/>
          </a:xfrm>
          <a:prstGeom prst="rect">
            <a:avLst/>
          </a:prstGeom>
        </p:spPr>
        <p:txBody>
          <a:bodyPr vert="horz" lIns="93322" tIns="46660" rIns="93322" bIns="46660" rtlCol="0"/>
          <a:lstStyle>
            <a:lvl1pPr algn="r">
              <a:defRPr sz="1200"/>
            </a:lvl1pPr>
          </a:lstStyle>
          <a:p>
            <a:fld id="{189CB79E-E144-4DB6-9855-FDB61A5D25D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2" tIns="46660" rIns="93322" bIns="466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2" tIns="46660" rIns="93322" bIns="4666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2032"/>
            <a:ext cx="3043343" cy="467071"/>
          </a:xfrm>
          <a:prstGeom prst="rect">
            <a:avLst/>
          </a:prstGeom>
        </p:spPr>
        <p:txBody>
          <a:bodyPr vert="horz" lIns="93322" tIns="46660" rIns="93322" bIns="466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4" y="8842032"/>
            <a:ext cx="3043343" cy="467071"/>
          </a:xfrm>
          <a:prstGeom prst="rect">
            <a:avLst/>
          </a:prstGeom>
        </p:spPr>
        <p:txBody>
          <a:bodyPr vert="horz" lIns="93322" tIns="46660" rIns="93322" bIns="46660" rtlCol="0" anchor="b"/>
          <a:lstStyle>
            <a:lvl1pPr algn="r">
              <a:defRPr sz="1200"/>
            </a:lvl1pPr>
          </a:lstStyle>
          <a:p>
            <a:fld id="{EBD08772-F14A-49B5-BBE1-9F238F09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32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08772-F14A-49B5-BBE1-9F238F09C8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83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32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08772-F14A-49B5-BBE1-9F238F09C8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86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08772-F14A-49B5-BBE1-9F238F09C8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55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08772-F14A-49B5-BBE1-9F238F09C8F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78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08772-F14A-49B5-BBE1-9F238F09C8F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62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08772-F14A-49B5-BBE1-9F238F09C8F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57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08772-F14A-49B5-BBE1-9F238F09C8F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29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08772-F14A-49B5-BBE1-9F238F09C8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96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34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36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08772-F14A-49B5-BBE1-9F238F09C8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01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08772-F14A-49B5-BBE1-9F238F09C8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69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08772-F14A-49B5-BBE1-9F238F09C8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98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08772-F14A-49B5-BBE1-9F238F09C8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78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Tw Cen MT Condensed Extra Bold" panose="020B08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7762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175"/>
            <a:ext cx="10515600" cy="1325563"/>
          </a:xfrm>
        </p:spPr>
        <p:txBody>
          <a:bodyPr/>
          <a:lstStyle>
            <a:lvl1pPr algn="ctr">
              <a:defRPr>
                <a:latin typeface="Tw Cen MT Condensed Extra Bold" panose="020B08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AA6A6932-513B-42DF-88D0-0E5248C89A7F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27119" y="1595269"/>
            <a:ext cx="106527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1595269"/>
            <a:ext cx="914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997050" y="1595269"/>
            <a:ext cx="457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708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104" y="6375273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| </a:t>
            </a:r>
            <a:fld id="{AA6A6932-513B-42DF-88D0-0E5248C89A7F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255551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87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104" y="6375273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| </a:t>
            </a:r>
            <a:fld id="{AA6A6932-513B-42DF-88D0-0E5248C89A7F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27119" y="1595269"/>
            <a:ext cx="106527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0" y="1595269"/>
            <a:ext cx="914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997050" y="1595269"/>
            <a:ext cx="457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865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104" y="6375273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| </a:t>
            </a:r>
            <a:fld id="{AA6A6932-513B-42DF-88D0-0E5248C89A7F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960883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175"/>
            <a:ext cx="10515600" cy="1325563"/>
          </a:xfrm>
        </p:spPr>
        <p:txBody>
          <a:bodyPr/>
          <a:lstStyle>
            <a:lvl1pPr algn="ctr">
              <a:defRPr>
                <a:latin typeface="Tw Cen MT Condensed Extra Bold" panose="020B08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104" y="6375273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| </a:t>
            </a:r>
            <a:fld id="{AA6A6932-513B-42DF-88D0-0E5248C89A7F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75601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104" y="6375273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| </a:t>
            </a:r>
            <a:fld id="{AA6A6932-513B-42DF-88D0-0E5248C89A7F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065533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104" y="6375273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| </a:t>
            </a:r>
            <a:fld id="{AA6A6932-513B-42DF-88D0-0E5248C89A7F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456697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429374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| </a:t>
            </a:r>
            <a:fld id="{AA6A6932-513B-42DF-88D0-0E5248C89A7F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74531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8488"/>
            <a:ext cx="10972800" cy="5475643"/>
          </a:xfrm>
        </p:spPr>
        <p:txBody>
          <a:bodyPr anchor="t">
            <a:norm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Wastewater Treatment Facility Improvements Project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>
                <a:latin typeface="+mn-lt"/>
              </a:rPr>
              <a:t>Water Works Commission</a:t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Wausau</a:t>
            </a:r>
            <a:r>
              <a:rPr lang="en-US" sz="3600" dirty="0">
                <a:latin typeface="+mn-lt"/>
              </a:rPr>
              <a:t>, </a:t>
            </a:r>
            <a:r>
              <a:rPr lang="en-US" sz="3600" dirty="0" smtClean="0">
                <a:latin typeface="+mn-lt"/>
              </a:rPr>
              <a:t>WI</a:t>
            </a:r>
            <a:br>
              <a:rPr lang="en-US" sz="3600" dirty="0" smtClean="0">
                <a:latin typeface="+mn-lt"/>
              </a:rPr>
            </a:br>
            <a:r>
              <a:rPr lang="en-US" sz="3600" dirty="0">
                <a:latin typeface="+mn-lt"/>
              </a:rPr>
              <a:t/>
            </a:r>
            <a:br>
              <a:rPr lang="en-US" sz="3600" dirty="0">
                <a:latin typeface="+mn-lt"/>
              </a:rPr>
            </a:br>
            <a:r>
              <a:rPr lang="en-US" sz="3600" dirty="0" smtClean="0">
                <a:latin typeface="+mn-lt"/>
              </a:rPr>
              <a:t>June 25, 2019</a:t>
            </a:r>
            <a:endParaRPr lang="en-US" sz="3600" dirty="0"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57658" y="4945828"/>
            <a:ext cx="9476685" cy="1554480"/>
            <a:chOff x="1577653" y="4945828"/>
            <a:chExt cx="9476685" cy="15544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0898" y="4945828"/>
              <a:ext cx="4663440" cy="155448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" t="38017" r="2145" b="38182"/>
            <a:stretch/>
          </p:blipFill>
          <p:spPr>
            <a:xfrm>
              <a:off x="1577653" y="5380168"/>
              <a:ext cx="4252910" cy="685800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6096000" y="5320329"/>
              <a:ext cx="0" cy="8054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474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Effluent Quality will Improve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10</a:t>
            </a:fld>
            <a:r>
              <a:rPr lang="en-US" smtClean="0"/>
              <a:t>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63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Effluent BOD 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11</a:t>
            </a:fld>
            <a:r>
              <a:rPr lang="en-US" smtClean="0"/>
              <a:t> |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8903"/>
            <a:ext cx="5943600" cy="4295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304" y="1558903"/>
            <a:ext cx="5943600" cy="4295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198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12</a:t>
            </a:fld>
            <a:r>
              <a:rPr lang="en-US" smtClean="0"/>
              <a:t> |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96725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583666"/>
              </p:ext>
            </p:extLst>
          </p:nvPr>
        </p:nvGraphicFramePr>
        <p:xfrm>
          <a:off x="2755813" y="131029"/>
          <a:ext cx="4590918" cy="2813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1666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57951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381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51180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36905" y="889176"/>
            <a:ext cx="1475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Dec 31, 2025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7" name="Elbow Connector 6"/>
          <p:cNvCxnSpPr>
            <a:stCxn id="5" idx="3"/>
          </p:cNvCxnSpPr>
          <p:nvPr/>
        </p:nvCxnSpPr>
        <p:spPr>
          <a:xfrm>
            <a:off x="3512557" y="1073842"/>
            <a:ext cx="517109" cy="2848618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949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15</a:t>
            </a:fld>
            <a:r>
              <a:rPr lang="en-US" smtClean="0"/>
              <a:t> |</a:t>
            </a:r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3935116" y="4840926"/>
            <a:ext cx="2608652" cy="1899471"/>
            <a:chOff x="7283669" y="1589163"/>
            <a:chExt cx="4357589" cy="317294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5" t="30883" r="57967" b="24760"/>
            <a:stretch/>
          </p:blipFill>
          <p:spPr>
            <a:xfrm>
              <a:off x="7283669" y="1589163"/>
              <a:ext cx="4357589" cy="317294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9794591" y="2876681"/>
              <a:ext cx="1588112" cy="1209741"/>
            </a:xfrm>
            <a:prstGeom prst="rect">
              <a:avLst/>
            </a:prstGeom>
            <a:solidFill>
              <a:srgbClr val="00B0F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638570" y="1885556"/>
              <a:ext cx="562303" cy="524467"/>
            </a:xfrm>
            <a:prstGeom prst="rect">
              <a:avLst/>
            </a:prstGeom>
            <a:solidFill>
              <a:srgbClr val="FFFF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/>
          <p:cNvGrpSpPr>
            <a:grpSpLocks noChangeAspect="1"/>
          </p:cNvGrpSpPr>
          <p:nvPr/>
        </p:nvGrpSpPr>
        <p:grpSpPr>
          <a:xfrm>
            <a:off x="222688" y="4838235"/>
            <a:ext cx="3610288" cy="1902163"/>
            <a:chOff x="65206" y="91158"/>
            <a:chExt cx="4450038" cy="2344604"/>
          </a:xfrm>
        </p:grpSpPr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65206" y="91158"/>
              <a:ext cx="4450038" cy="2344604"/>
              <a:chOff x="195492" y="274039"/>
              <a:chExt cx="6697257" cy="3528604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95492" y="274039"/>
                <a:ext cx="6697257" cy="3528604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4250384" y="630621"/>
                <a:ext cx="1261242" cy="1128811"/>
              </a:xfrm>
              <a:prstGeom prst="rect">
                <a:avLst/>
              </a:prstGeom>
              <a:solidFill>
                <a:srgbClr val="00B0F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250384" y="1759433"/>
                <a:ext cx="1261242" cy="422516"/>
              </a:xfrm>
              <a:prstGeom prst="rect">
                <a:avLst/>
              </a:prstGeom>
              <a:solidFill>
                <a:srgbClr val="FFFF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63132" y="207720"/>
              <a:ext cx="1552779" cy="455238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Eau Claire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148812" y="477794"/>
            <a:ext cx="11894376" cy="3881965"/>
            <a:chOff x="153322" y="540853"/>
            <a:chExt cx="11894376" cy="3881965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3322" y="540853"/>
              <a:ext cx="5566410" cy="3874770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83092" y="540853"/>
              <a:ext cx="5564606" cy="3881965"/>
            </a:xfrm>
            <a:prstGeom prst="rect">
              <a:avLst/>
            </a:prstGeom>
          </p:spPr>
        </p:pic>
      </p:grpSp>
      <p:sp>
        <p:nvSpPr>
          <p:cNvPr id="111" name="TextBox 110"/>
          <p:cNvSpPr txBox="1"/>
          <p:nvPr/>
        </p:nvSpPr>
        <p:spPr>
          <a:xfrm>
            <a:off x="4023726" y="6336022"/>
            <a:ext cx="1259760" cy="369332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Wausau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0" y="111869"/>
            <a:ext cx="5715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Mode A | Exceptional Effluent Quality and Stability</a:t>
            </a:r>
            <a:endParaRPr lang="en-US" sz="2000" b="1" dirty="0"/>
          </a:p>
        </p:txBody>
      </p:sp>
      <p:sp>
        <p:nvSpPr>
          <p:cNvPr id="114" name="TextBox 113"/>
          <p:cNvSpPr txBox="1"/>
          <p:nvPr/>
        </p:nvSpPr>
        <p:spPr>
          <a:xfrm>
            <a:off x="6012736" y="111869"/>
            <a:ext cx="617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Mode B | Sufficient Effluent Quality, Poor Stability</a:t>
            </a:r>
            <a:endParaRPr lang="en-US" sz="2000" b="1" dirty="0"/>
          </a:p>
        </p:txBody>
      </p:sp>
      <p:sp>
        <p:nvSpPr>
          <p:cNvPr id="115" name="TextBox 114"/>
          <p:cNvSpPr txBox="1"/>
          <p:nvPr/>
        </p:nvSpPr>
        <p:spPr>
          <a:xfrm>
            <a:off x="6861152" y="4835616"/>
            <a:ext cx="5096151" cy="193899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Mode A is the preferred method to operate; however, it can cost more to operate than Mode B. It can be more energy intensive. The primary concern is </a:t>
            </a:r>
            <a:r>
              <a:rPr lang="en-US" sz="2400" dirty="0" smtClean="0">
                <a:solidFill>
                  <a:srgbClr val="C00000"/>
                </a:solidFill>
              </a:rPr>
              <a:t>alkalinity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4367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16</a:t>
            </a:fld>
            <a:r>
              <a:rPr lang="en-US" smtClean="0"/>
              <a:t> |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70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Activated Sludge System: Minimize Operating Cost for Required Operating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189" y="1825625"/>
            <a:ext cx="11625179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Operating Mode Flexibility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en-US" dirty="0" smtClean="0">
                <a:solidFill>
                  <a:srgbClr val="0070C0"/>
                </a:solidFill>
                <a:cs typeface="Arial" panose="020B0604020202020204" pitchFamily="34" charset="0"/>
              </a:rPr>
              <a:t>Match Mode (Cost) to Required Performance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Efficient Aeration System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en-US" dirty="0" smtClean="0">
                <a:solidFill>
                  <a:srgbClr val="0070C0"/>
                </a:solidFill>
                <a:cs typeface="Arial" panose="020B0604020202020204" pitchFamily="34" charset="0"/>
              </a:rPr>
              <a:t>Minimize </a:t>
            </a:r>
            <a:r>
              <a:rPr lang="en-US" dirty="0">
                <a:solidFill>
                  <a:srgbClr val="0070C0"/>
                </a:solidFill>
                <a:cs typeface="Arial" panose="020B0604020202020204" pitchFamily="34" charset="0"/>
              </a:rPr>
              <a:t>Aeration Energy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Equipment, Configuration, and Automation</a:t>
            </a:r>
          </a:p>
          <a:p>
            <a:r>
              <a:rPr lang="en-US" dirty="0" smtClean="0"/>
              <a:t>Nitrate Utilization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en-US" dirty="0" smtClean="0">
                <a:solidFill>
                  <a:srgbClr val="0070C0"/>
                </a:solidFill>
                <a:cs typeface="Arial" panose="020B0604020202020204" pitchFamily="34" charset="0"/>
              </a:rPr>
              <a:t>Minimize Aeration Energy, Supplemental Alkalinity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Reduce Aeration Requirement</a:t>
            </a:r>
          </a:p>
          <a:p>
            <a:pPr lvl="1"/>
            <a:r>
              <a:rPr lang="en-US" dirty="0" smtClean="0"/>
              <a:t>Enhance Alkalinity Recovery </a:t>
            </a:r>
          </a:p>
          <a:p>
            <a:r>
              <a:rPr lang="en-US" dirty="0" smtClean="0"/>
              <a:t>Enhance Biological Phosphorus Removal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en-US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Reduce Chemicals</a:t>
            </a:r>
          </a:p>
          <a:p>
            <a:pPr lvl="1"/>
            <a:r>
              <a:rPr lang="en-US" dirty="0" smtClean="0">
                <a:latin typeface="+mj-lt"/>
                <a:cs typeface="Arial" panose="020B0604020202020204" pitchFamily="34" charset="0"/>
              </a:rPr>
              <a:t>Balance with Biosolids Operating Cost</a:t>
            </a:r>
            <a:endParaRPr lang="en-US" dirty="0">
              <a:latin typeface="+mj-lt"/>
            </a:endParaRPr>
          </a:p>
          <a:p>
            <a:r>
              <a:rPr lang="en-US" dirty="0"/>
              <a:t>Chemical Feed Automation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en-US" dirty="0">
                <a:solidFill>
                  <a:srgbClr val="0070C0"/>
                </a:solidFill>
                <a:cs typeface="Arial" panose="020B0604020202020204" pitchFamily="34" charset="0"/>
              </a:rPr>
              <a:t>Reduce </a:t>
            </a:r>
            <a:r>
              <a:rPr lang="en-US" dirty="0" smtClean="0">
                <a:solidFill>
                  <a:srgbClr val="0070C0"/>
                </a:solidFill>
                <a:cs typeface="Arial" panose="020B0604020202020204" pitchFamily="34" charset="0"/>
              </a:rPr>
              <a:t>Chemicals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17</a:t>
            </a:fld>
            <a:r>
              <a:rPr lang="en-US" smtClean="0"/>
              <a:t> |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838838" y="5507676"/>
            <a:ext cx="4315326" cy="1318794"/>
            <a:chOff x="3641558" y="5475705"/>
            <a:chExt cx="4315326" cy="1318794"/>
          </a:xfrm>
        </p:grpSpPr>
        <p:sp>
          <p:nvSpPr>
            <p:cNvPr id="10" name="Rectangle 9"/>
            <p:cNvSpPr/>
            <p:nvPr/>
          </p:nvSpPr>
          <p:spPr>
            <a:xfrm>
              <a:off x="3641558" y="5475705"/>
              <a:ext cx="4315326" cy="131879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759200" y="5903501"/>
              <a:ext cx="4090737" cy="481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5668210" y="5951628"/>
              <a:ext cx="272716" cy="23933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59201" y="5529186"/>
              <a:ext cx="491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$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18443" y="5558232"/>
              <a:ext cx="1331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Performance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58105" y="6136029"/>
              <a:ext cx="28929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Flexibility and Provisions to Maximize Efficiency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3442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Biosolids Logistics will Improve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18</a:t>
            </a:fld>
            <a:r>
              <a:rPr lang="en-US" smtClean="0"/>
              <a:t>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71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Biosolids Logistics will Improve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0670"/>
          </a:xfrm>
        </p:spPr>
        <p:txBody>
          <a:bodyPr>
            <a:normAutofit/>
          </a:bodyPr>
          <a:lstStyle/>
          <a:p>
            <a:r>
              <a:rPr lang="en-US" dirty="0" smtClean="0"/>
              <a:t>Produce Dry Class A EQ Material that is Unregulated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Investigating Potential Outlets</a:t>
            </a:r>
          </a:p>
          <a:p>
            <a:pPr lvl="1"/>
            <a:r>
              <a:rPr lang="en-US" dirty="0" smtClean="0"/>
              <a:t>Hsu Growing Supply – Produce a Product Bagged or Bulk [e.g., </a:t>
            </a:r>
            <a:r>
              <a:rPr lang="en-US" dirty="0" err="1" smtClean="0"/>
              <a:t>WauSoil</a:t>
            </a:r>
            <a:r>
              <a:rPr lang="en-US" dirty="0" smtClean="0"/>
              <a:t>]</a:t>
            </a:r>
          </a:p>
          <a:p>
            <a:pPr lvl="2"/>
            <a:r>
              <a:rPr lang="en-US" dirty="0" smtClean="0"/>
              <a:t>Initial Conversation Encouraging: Interested</a:t>
            </a:r>
          </a:p>
          <a:p>
            <a:pPr lvl="2"/>
            <a:r>
              <a:rPr lang="en-US" dirty="0" smtClean="0"/>
              <a:t>Donohue Provided Information and Samples</a:t>
            </a:r>
          </a:p>
          <a:p>
            <a:pPr lvl="2"/>
            <a:r>
              <a:rPr lang="en-US" dirty="0" smtClean="0"/>
              <a:t>Next Steps: Provide Samples, Tour a Drying Facility</a:t>
            </a:r>
          </a:p>
          <a:p>
            <a:pPr lvl="1"/>
            <a:r>
              <a:rPr lang="en-US" dirty="0"/>
              <a:t>Marathon County Landfill – Meeting in Early July | Free Daily Cover</a:t>
            </a:r>
          </a:p>
          <a:p>
            <a:pPr lvl="1"/>
            <a:r>
              <a:rPr lang="en-US" dirty="0" smtClean="0"/>
              <a:t>Local Fertilizer Dealers/Co-Ops – Future Conversations</a:t>
            </a:r>
          </a:p>
          <a:p>
            <a:pPr lvl="1"/>
            <a:r>
              <a:rPr lang="en-US" dirty="0" smtClean="0"/>
              <a:t>Large Local Cash Croppers [High Confidence] – Future Conversations</a:t>
            </a:r>
          </a:p>
          <a:p>
            <a:r>
              <a:rPr lang="en-US" dirty="0"/>
              <a:t>Rothschild Biomass </a:t>
            </a:r>
            <a:r>
              <a:rPr lang="en-US" dirty="0" smtClean="0"/>
              <a:t>Plant</a:t>
            </a:r>
          </a:p>
          <a:p>
            <a:pPr lvl="1"/>
            <a:r>
              <a:rPr lang="en-US" dirty="0" smtClean="0"/>
              <a:t>WDNR Permit Precludes Municipal </a:t>
            </a:r>
            <a:r>
              <a:rPr lang="en-US" dirty="0"/>
              <a:t>Solid Waste </a:t>
            </a:r>
            <a:r>
              <a:rPr lang="en-US" dirty="0" smtClean="0"/>
              <a:t>and Biosolids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19</a:t>
            </a:fld>
            <a:r>
              <a:rPr lang="en-US" smtClean="0"/>
              <a:t>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08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 Project Overview and Status Report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2</a:t>
            </a:fld>
            <a:r>
              <a:rPr lang="en-US" smtClean="0"/>
              <a:t>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0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Equipment and Automation Strategies will Enhance Efficiency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20</a:t>
            </a:fld>
            <a:r>
              <a:rPr lang="en-US" smtClean="0"/>
              <a:t>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2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will be More Efficient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0670"/>
          </a:xfrm>
        </p:spPr>
        <p:txBody>
          <a:bodyPr>
            <a:normAutofit/>
          </a:bodyPr>
          <a:lstStyle/>
          <a:p>
            <a:r>
              <a:rPr lang="en-US" dirty="0" smtClean="0"/>
              <a:t>Electrical Equipment – Focus on Energy Funding </a:t>
            </a:r>
          </a:p>
          <a:p>
            <a:pPr lvl="1"/>
            <a:r>
              <a:rPr lang="en-US" dirty="0" smtClean="0"/>
              <a:t>LED Lights, Premium Efficiency Motors, VFDs, Automation</a:t>
            </a:r>
          </a:p>
          <a:p>
            <a:r>
              <a:rPr lang="en-US" dirty="0" smtClean="0"/>
              <a:t>Gas-Consuming Equipment – Focus on Energy Funding</a:t>
            </a:r>
          </a:p>
          <a:p>
            <a:pPr lvl="1"/>
            <a:r>
              <a:rPr lang="en-US" dirty="0" smtClean="0"/>
              <a:t>High Efficiency Dual-Fuel and Natural Gas Boilers</a:t>
            </a:r>
          </a:p>
          <a:p>
            <a:r>
              <a:rPr lang="en-US" dirty="0" smtClean="0"/>
              <a:t>Process Automation</a:t>
            </a:r>
          </a:p>
          <a:p>
            <a:pPr lvl="1"/>
            <a:r>
              <a:rPr lang="en-US" dirty="0" smtClean="0"/>
              <a:t>Electricity</a:t>
            </a:r>
          </a:p>
          <a:p>
            <a:pPr lvl="1"/>
            <a:r>
              <a:rPr lang="en-US" dirty="0" smtClean="0"/>
              <a:t>Chemicals</a:t>
            </a:r>
          </a:p>
          <a:p>
            <a:pPr lvl="1"/>
            <a:r>
              <a:rPr lang="en-US" dirty="0" smtClean="0"/>
              <a:t>Labor</a:t>
            </a:r>
            <a:endParaRPr lang="en-US" dirty="0"/>
          </a:p>
          <a:p>
            <a:r>
              <a:rPr lang="en-US" dirty="0"/>
              <a:t>Efficient HVAC Strategies</a:t>
            </a:r>
          </a:p>
          <a:p>
            <a:pPr lvl="1"/>
            <a:r>
              <a:rPr lang="en-US" dirty="0"/>
              <a:t>Recover </a:t>
            </a:r>
            <a:r>
              <a:rPr lang="en-US" dirty="0" smtClean="0"/>
              <a:t>Some Blower Heat | </a:t>
            </a:r>
            <a:r>
              <a:rPr lang="en-US" dirty="0"/>
              <a:t>Fresh Air for Tunnel and Digester </a:t>
            </a:r>
            <a:r>
              <a:rPr lang="en-US" dirty="0" smtClean="0"/>
              <a:t>Complex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21</a:t>
            </a:fld>
            <a:r>
              <a:rPr lang="en-US" smtClean="0"/>
              <a:t>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953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Ventilation Rates will Increase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22</a:t>
            </a:fld>
            <a:r>
              <a:rPr lang="en-US" smtClean="0"/>
              <a:t>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78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Ventilation Rates will Increase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Preliminary Treatment 12 ac/</a:t>
            </a:r>
            <a:r>
              <a:rPr lang="en-US" dirty="0" err="1" smtClean="0"/>
              <a:t>hr</a:t>
            </a:r>
            <a:endParaRPr lang="en-US" dirty="0" smtClean="0"/>
          </a:p>
          <a:p>
            <a:r>
              <a:rPr lang="en-US" dirty="0" smtClean="0"/>
              <a:t>Gas Handling 12 ac/</a:t>
            </a:r>
            <a:r>
              <a:rPr lang="en-US" dirty="0" err="1" smtClean="0"/>
              <a:t>hr</a:t>
            </a:r>
            <a:endParaRPr lang="en-US" dirty="0" smtClean="0"/>
          </a:p>
          <a:p>
            <a:r>
              <a:rPr lang="en-US" dirty="0" smtClean="0"/>
              <a:t>Biosolids Building 6 ac/</a:t>
            </a:r>
            <a:r>
              <a:rPr lang="en-US" dirty="0" err="1" smtClean="0"/>
              <a:t>hr</a:t>
            </a:r>
            <a:r>
              <a:rPr lang="en-US" dirty="0" smtClean="0"/>
              <a:t> [dewatering, screening, and pumping]</a:t>
            </a:r>
          </a:p>
          <a:p>
            <a:r>
              <a:rPr lang="en-US" dirty="0" smtClean="0"/>
              <a:t>Digester Complex 6 ac/</a:t>
            </a:r>
            <a:r>
              <a:rPr lang="en-US" dirty="0" err="1" smtClean="0"/>
              <a:t>hr</a:t>
            </a:r>
            <a:endParaRPr lang="en-US" dirty="0" smtClean="0"/>
          </a:p>
          <a:p>
            <a:r>
              <a:rPr lang="en-US" dirty="0" smtClean="0"/>
              <a:t>Tunnel 6 ac/</a:t>
            </a:r>
            <a:r>
              <a:rPr lang="en-US" dirty="0" err="1" smtClean="0"/>
              <a:t>hr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23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94492" y="1772045"/>
            <a:ext cx="4959308" cy="92333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NFPA 820</a:t>
            </a:r>
          </a:p>
          <a:p>
            <a:r>
              <a:rPr lang="en-US" dirty="0" smtClean="0"/>
              <a:t>Standard for Fire Protection in Wastewater treatment and Collection Facilities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319" y="4715313"/>
            <a:ext cx="5786357" cy="20791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431" y="4715313"/>
            <a:ext cx="3619765" cy="207918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5707117" y="5978284"/>
            <a:ext cx="246888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707117" y="5670330"/>
            <a:ext cx="50292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71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Near-Term Maintenance Spending will Decrease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24</a:t>
            </a:fld>
            <a:r>
              <a:rPr lang="en-US" smtClean="0"/>
              <a:t>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07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Annual Cost Accounting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25</a:t>
            </a:fld>
            <a:r>
              <a:rPr lang="en-US" smtClean="0"/>
              <a:t> |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92" y="1686186"/>
            <a:ext cx="10326217" cy="504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96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Developing a Sustainable Design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26</a:t>
            </a:fld>
            <a:r>
              <a:rPr lang="en-US" smtClean="0"/>
              <a:t>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04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Deliberately Focus on Cost-Effective Sustainability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Meeting Mid-to-Late July</a:t>
            </a:r>
          </a:p>
          <a:p>
            <a:pPr lvl="1"/>
            <a:r>
              <a:rPr lang="en-US" dirty="0" smtClean="0"/>
              <a:t>Discuss and Adopt Sustainability Concepts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27</a:t>
            </a:fld>
            <a:r>
              <a:rPr lang="en-US" smtClean="0"/>
              <a:t>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1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Thank You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28</a:t>
            </a:fld>
            <a:r>
              <a:rPr lang="en-US" smtClean="0"/>
              <a:t>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0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will Address an Aging Facility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6209" b="2845"/>
          <a:stretch/>
        </p:blipFill>
        <p:spPr>
          <a:xfrm>
            <a:off x="227532" y="1368389"/>
            <a:ext cx="11736936" cy="496088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83029" y="4581143"/>
            <a:ext cx="5736771" cy="15958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</a:rPr>
              <a:t>1939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1967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1988</a:t>
            </a:r>
          </a:p>
        </p:txBody>
      </p:sp>
      <p:sp>
        <p:nvSpPr>
          <p:cNvPr id="8" name="Rectangle 7"/>
          <p:cNvSpPr/>
          <p:nvPr/>
        </p:nvSpPr>
        <p:spPr>
          <a:xfrm>
            <a:off x="1644180" y="5783842"/>
            <a:ext cx="522514" cy="287383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36036" y="5252958"/>
            <a:ext cx="522514" cy="287383"/>
          </a:xfrm>
          <a:prstGeom prst="rect">
            <a:avLst/>
          </a:prstGeom>
          <a:solidFill>
            <a:schemeClr val="bg2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37733" y="4716737"/>
            <a:ext cx="522514" cy="28738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67277" y="4581143"/>
            <a:ext cx="301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80+ Years Old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277" y="5087263"/>
            <a:ext cx="2948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50+ Years Old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7277" y="5593384"/>
            <a:ext cx="301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30+ Years Old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767328" y="2852928"/>
            <a:ext cx="1207008" cy="685800"/>
          </a:xfrm>
          <a:custGeom>
            <a:avLst/>
            <a:gdLst>
              <a:gd name="connsiteX0" fmla="*/ 91440 w 1207008"/>
              <a:gd name="connsiteY0" fmla="*/ 0 h 685800"/>
              <a:gd name="connsiteX1" fmla="*/ 1207008 w 1207008"/>
              <a:gd name="connsiteY1" fmla="*/ 0 h 685800"/>
              <a:gd name="connsiteX2" fmla="*/ 1143000 w 1207008"/>
              <a:gd name="connsiteY2" fmla="*/ 676656 h 685800"/>
              <a:gd name="connsiteX3" fmla="*/ 0 w 1207008"/>
              <a:gd name="connsiteY3" fmla="*/ 685800 h 685800"/>
              <a:gd name="connsiteX4" fmla="*/ 91440 w 1207008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7008" h="685800">
                <a:moveTo>
                  <a:pt x="91440" y="0"/>
                </a:moveTo>
                <a:lnTo>
                  <a:pt x="1207008" y="0"/>
                </a:lnTo>
                <a:lnTo>
                  <a:pt x="1143000" y="676656"/>
                </a:lnTo>
                <a:lnTo>
                  <a:pt x="0" y="685800"/>
                </a:lnTo>
                <a:lnTo>
                  <a:pt x="91440" y="0"/>
                </a:lnTo>
                <a:close/>
              </a:path>
            </a:pathLst>
          </a:custGeom>
          <a:solidFill>
            <a:srgbClr val="EBDDC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938016" y="2546373"/>
            <a:ext cx="515112" cy="279123"/>
          </a:xfrm>
          <a:custGeom>
            <a:avLst/>
            <a:gdLst>
              <a:gd name="connsiteX0" fmla="*/ 91440 w 1207008"/>
              <a:gd name="connsiteY0" fmla="*/ 0 h 685800"/>
              <a:gd name="connsiteX1" fmla="*/ 1207008 w 1207008"/>
              <a:gd name="connsiteY1" fmla="*/ 0 h 685800"/>
              <a:gd name="connsiteX2" fmla="*/ 1143000 w 1207008"/>
              <a:gd name="connsiteY2" fmla="*/ 676656 h 685800"/>
              <a:gd name="connsiteX3" fmla="*/ 0 w 1207008"/>
              <a:gd name="connsiteY3" fmla="*/ 685800 h 685800"/>
              <a:gd name="connsiteX4" fmla="*/ 91440 w 1207008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7008" h="685800">
                <a:moveTo>
                  <a:pt x="91440" y="0"/>
                </a:moveTo>
                <a:lnTo>
                  <a:pt x="1207008" y="0"/>
                </a:lnTo>
                <a:lnTo>
                  <a:pt x="1143000" y="676656"/>
                </a:lnTo>
                <a:lnTo>
                  <a:pt x="0" y="685800"/>
                </a:lnTo>
                <a:lnTo>
                  <a:pt x="91440" y="0"/>
                </a:lnTo>
                <a:close/>
              </a:path>
            </a:pathLst>
          </a:custGeom>
          <a:solidFill>
            <a:srgbClr val="EBDDC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96896" y="3209544"/>
            <a:ext cx="576072" cy="443484"/>
          </a:xfrm>
          <a:prstGeom prst="ellipse">
            <a:avLst/>
          </a:prstGeom>
          <a:solidFill>
            <a:srgbClr val="EBDDC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91256" y="2825496"/>
            <a:ext cx="576072" cy="443484"/>
          </a:xfrm>
          <a:prstGeom prst="ellipse">
            <a:avLst/>
          </a:prstGeom>
          <a:solidFill>
            <a:srgbClr val="EBDDC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85688" y="2250503"/>
            <a:ext cx="460248" cy="397764"/>
          </a:xfrm>
          <a:prstGeom prst="ellipse">
            <a:avLst/>
          </a:prstGeom>
          <a:solidFill>
            <a:srgbClr val="EBDDC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45480" y="2732087"/>
            <a:ext cx="460248" cy="397764"/>
          </a:xfrm>
          <a:prstGeom prst="ellipse">
            <a:avLst/>
          </a:prstGeom>
          <a:solidFill>
            <a:srgbClr val="EBDDC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617464" y="2300655"/>
            <a:ext cx="268224" cy="279123"/>
          </a:xfrm>
          <a:custGeom>
            <a:avLst/>
            <a:gdLst>
              <a:gd name="connsiteX0" fmla="*/ 91440 w 1207008"/>
              <a:gd name="connsiteY0" fmla="*/ 0 h 685800"/>
              <a:gd name="connsiteX1" fmla="*/ 1207008 w 1207008"/>
              <a:gd name="connsiteY1" fmla="*/ 0 h 685800"/>
              <a:gd name="connsiteX2" fmla="*/ 1143000 w 1207008"/>
              <a:gd name="connsiteY2" fmla="*/ 676656 h 685800"/>
              <a:gd name="connsiteX3" fmla="*/ 0 w 1207008"/>
              <a:gd name="connsiteY3" fmla="*/ 685800 h 685800"/>
              <a:gd name="connsiteX4" fmla="*/ 91440 w 1207008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7008" h="685800">
                <a:moveTo>
                  <a:pt x="91440" y="0"/>
                </a:moveTo>
                <a:lnTo>
                  <a:pt x="1207008" y="0"/>
                </a:lnTo>
                <a:lnTo>
                  <a:pt x="1143000" y="676656"/>
                </a:lnTo>
                <a:lnTo>
                  <a:pt x="0" y="685800"/>
                </a:lnTo>
                <a:lnTo>
                  <a:pt x="91440" y="0"/>
                </a:lnTo>
                <a:close/>
              </a:path>
            </a:pathLst>
          </a:custGeom>
          <a:solidFill>
            <a:srgbClr val="94B6D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216196" y="2706825"/>
            <a:ext cx="460248" cy="397764"/>
          </a:xfrm>
          <a:prstGeom prst="ellipse">
            <a:avLst/>
          </a:prstGeom>
          <a:solidFill>
            <a:srgbClr val="94B6D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157216" y="2241334"/>
            <a:ext cx="460248" cy="397764"/>
          </a:xfrm>
          <a:prstGeom prst="ellipse">
            <a:avLst/>
          </a:prstGeom>
          <a:solidFill>
            <a:srgbClr val="94B6D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31108" y="3629792"/>
            <a:ext cx="758952" cy="636260"/>
          </a:xfrm>
          <a:prstGeom prst="ellipse">
            <a:avLst/>
          </a:prstGeom>
          <a:solidFill>
            <a:srgbClr val="94B6D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251026" y="2739090"/>
            <a:ext cx="812214" cy="318145"/>
          </a:xfrm>
          <a:custGeom>
            <a:avLst/>
            <a:gdLst>
              <a:gd name="connsiteX0" fmla="*/ 91440 w 1207008"/>
              <a:gd name="connsiteY0" fmla="*/ 0 h 685800"/>
              <a:gd name="connsiteX1" fmla="*/ 1207008 w 1207008"/>
              <a:gd name="connsiteY1" fmla="*/ 0 h 685800"/>
              <a:gd name="connsiteX2" fmla="*/ 1143000 w 1207008"/>
              <a:gd name="connsiteY2" fmla="*/ 676656 h 685800"/>
              <a:gd name="connsiteX3" fmla="*/ 0 w 1207008"/>
              <a:gd name="connsiteY3" fmla="*/ 685800 h 685800"/>
              <a:gd name="connsiteX4" fmla="*/ 91440 w 1207008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7008" h="685800">
                <a:moveTo>
                  <a:pt x="91440" y="0"/>
                </a:moveTo>
                <a:lnTo>
                  <a:pt x="1207008" y="0"/>
                </a:lnTo>
                <a:lnTo>
                  <a:pt x="1143000" y="676656"/>
                </a:lnTo>
                <a:lnTo>
                  <a:pt x="0" y="685800"/>
                </a:lnTo>
                <a:lnTo>
                  <a:pt x="91440" y="0"/>
                </a:lnTo>
                <a:close/>
              </a:path>
            </a:pathLst>
          </a:custGeom>
          <a:solidFill>
            <a:srgbClr val="94B6D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679192" y="1683200"/>
            <a:ext cx="1808694" cy="500034"/>
          </a:xfrm>
          <a:custGeom>
            <a:avLst/>
            <a:gdLst>
              <a:gd name="connsiteX0" fmla="*/ 91440 w 1207008"/>
              <a:gd name="connsiteY0" fmla="*/ 0 h 685800"/>
              <a:gd name="connsiteX1" fmla="*/ 1207008 w 1207008"/>
              <a:gd name="connsiteY1" fmla="*/ 0 h 685800"/>
              <a:gd name="connsiteX2" fmla="*/ 1143000 w 1207008"/>
              <a:gd name="connsiteY2" fmla="*/ 676656 h 685800"/>
              <a:gd name="connsiteX3" fmla="*/ 0 w 1207008"/>
              <a:gd name="connsiteY3" fmla="*/ 685800 h 685800"/>
              <a:gd name="connsiteX4" fmla="*/ 91440 w 1207008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7008" h="685800">
                <a:moveTo>
                  <a:pt x="91440" y="0"/>
                </a:moveTo>
                <a:lnTo>
                  <a:pt x="1207008" y="0"/>
                </a:lnTo>
                <a:lnTo>
                  <a:pt x="1143000" y="676656"/>
                </a:lnTo>
                <a:lnTo>
                  <a:pt x="0" y="685800"/>
                </a:lnTo>
                <a:lnTo>
                  <a:pt x="91440" y="0"/>
                </a:lnTo>
                <a:close/>
              </a:path>
            </a:pathLst>
          </a:custGeom>
          <a:solidFill>
            <a:srgbClr val="94B6D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75604" y="3461601"/>
            <a:ext cx="597408" cy="446880"/>
          </a:xfrm>
          <a:prstGeom prst="ellipse">
            <a:avLst/>
          </a:prstGeom>
          <a:solidFill>
            <a:srgbClr val="94B6D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573012" y="3461601"/>
            <a:ext cx="597408" cy="446880"/>
          </a:xfrm>
          <a:prstGeom prst="ellipse">
            <a:avLst/>
          </a:prstGeom>
          <a:solidFill>
            <a:srgbClr val="94B6D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419703" y="2260879"/>
            <a:ext cx="116561" cy="184890"/>
          </a:xfrm>
          <a:custGeom>
            <a:avLst/>
            <a:gdLst>
              <a:gd name="connsiteX0" fmla="*/ 0 w 116561"/>
              <a:gd name="connsiteY0" fmla="*/ 0 h 184890"/>
              <a:gd name="connsiteX1" fmla="*/ 6029 w 116561"/>
              <a:gd name="connsiteY1" fmla="*/ 184890 h 184890"/>
              <a:gd name="connsiteX2" fmla="*/ 116561 w 116561"/>
              <a:gd name="connsiteY2" fmla="*/ 182880 h 184890"/>
              <a:gd name="connsiteX3" fmla="*/ 110532 w 116561"/>
              <a:gd name="connsiteY3" fmla="*/ 6029 h 184890"/>
              <a:gd name="connsiteX4" fmla="*/ 0 w 116561"/>
              <a:gd name="connsiteY4" fmla="*/ 0 h 18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61" h="184890">
                <a:moveTo>
                  <a:pt x="0" y="0"/>
                </a:moveTo>
                <a:lnTo>
                  <a:pt x="6029" y="184890"/>
                </a:lnTo>
                <a:lnTo>
                  <a:pt x="116561" y="182880"/>
                </a:lnTo>
                <a:lnTo>
                  <a:pt x="110532" y="6029"/>
                </a:lnTo>
                <a:lnTo>
                  <a:pt x="0" y="0"/>
                </a:lnTo>
                <a:close/>
              </a:path>
            </a:pathLst>
          </a:custGeom>
          <a:solidFill>
            <a:srgbClr val="94B6D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6582469" y="2282972"/>
            <a:ext cx="862927" cy="690342"/>
          </a:xfrm>
          <a:custGeom>
            <a:avLst/>
            <a:gdLst>
              <a:gd name="connsiteX0" fmla="*/ 6056 w 862927"/>
              <a:gd name="connsiteY0" fmla="*/ 0 h 690342"/>
              <a:gd name="connsiteX1" fmla="*/ 841732 w 862927"/>
              <a:gd name="connsiteY1" fmla="*/ 3028 h 690342"/>
              <a:gd name="connsiteX2" fmla="*/ 862927 w 862927"/>
              <a:gd name="connsiteY2" fmla="*/ 690342 h 690342"/>
              <a:gd name="connsiteX3" fmla="*/ 369393 w 862927"/>
              <a:gd name="connsiteY3" fmla="*/ 687314 h 690342"/>
              <a:gd name="connsiteX4" fmla="*/ 363338 w 862927"/>
              <a:gd name="connsiteY4" fmla="*/ 605563 h 690342"/>
              <a:gd name="connsiteX5" fmla="*/ 0 w 862927"/>
              <a:gd name="connsiteY5" fmla="*/ 605563 h 690342"/>
              <a:gd name="connsiteX6" fmla="*/ 6056 w 862927"/>
              <a:gd name="connsiteY6" fmla="*/ 0 h 69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2927" h="690342">
                <a:moveTo>
                  <a:pt x="6056" y="0"/>
                </a:moveTo>
                <a:lnTo>
                  <a:pt x="841732" y="3028"/>
                </a:lnTo>
                <a:lnTo>
                  <a:pt x="862927" y="690342"/>
                </a:lnTo>
                <a:lnTo>
                  <a:pt x="369393" y="687314"/>
                </a:lnTo>
                <a:lnTo>
                  <a:pt x="363338" y="605563"/>
                </a:lnTo>
                <a:lnTo>
                  <a:pt x="0" y="605563"/>
                </a:lnTo>
                <a:cubicBezTo>
                  <a:pt x="2019" y="403709"/>
                  <a:pt x="4037" y="201854"/>
                  <a:pt x="6056" y="0"/>
                </a:cubicBezTo>
                <a:close/>
              </a:path>
            </a:pathLst>
          </a:custGeom>
          <a:solidFill>
            <a:schemeClr val="accent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118628" y="2995329"/>
            <a:ext cx="404002" cy="420270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617679" y="2995329"/>
            <a:ext cx="404002" cy="420270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7129553" y="3089712"/>
            <a:ext cx="258265" cy="268664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6464300" y="3085399"/>
            <a:ext cx="212343" cy="151157"/>
          </a:xfrm>
          <a:custGeom>
            <a:avLst/>
            <a:gdLst>
              <a:gd name="connsiteX0" fmla="*/ 0 w 164555"/>
              <a:gd name="connsiteY0" fmla="*/ 0 h 138375"/>
              <a:gd name="connsiteX1" fmla="*/ 164555 w 164555"/>
              <a:gd name="connsiteY1" fmla="*/ 0 h 138375"/>
              <a:gd name="connsiteX2" fmla="*/ 136506 w 164555"/>
              <a:gd name="connsiteY2" fmla="*/ 39268 h 138375"/>
              <a:gd name="connsiteX3" fmla="*/ 119676 w 164555"/>
              <a:gd name="connsiteY3" fmla="*/ 93497 h 138375"/>
              <a:gd name="connsiteX4" fmla="*/ 123416 w 164555"/>
              <a:gd name="connsiteY4" fmla="*/ 136505 h 138375"/>
              <a:gd name="connsiteX5" fmla="*/ 33659 w 164555"/>
              <a:gd name="connsiteY5" fmla="*/ 138375 h 138375"/>
              <a:gd name="connsiteX6" fmla="*/ 37399 w 164555"/>
              <a:gd name="connsiteY6" fmla="*/ 87887 h 138375"/>
              <a:gd name="connsiteX7" fmla="*/ 0 w 164555"/>
              <a:gd name="connsiteY7" fmla="*/ 0 h 13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555" h="138375">
                <a:moveTo>
                  <a:pt x="0" y="0"/>
                </a:moveTo>
                <a:lnTo>
                  <a:pt x="164555" y="0"/>
                </a:lnTo>
                <a:lnTo>
                  <a:pt x="136506" y="39268"/>
                </a:lnTo>
                <a:lnTo>
                  <a:pt x="119676" y="93497"/>
                </a:lnTo>
                <a:lnTo>
                  <a:pt x="123416" y="136505"/>
                </a:lnTo>
                <a:lnTo>
                  <a:pt x="33659" y="138375"/>
                </a:lnTo>
                <a:lnTo>
                  <a:pt x="37399" y="878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6443663" y="3236913"/>
            <a:ext cx="238125" cy="425450"/>
          </a:xfrm>
          <a:custGeom>
            <a:avLst/>
            <a:gdLst>
              <a:gd name="connsiteX0" fmla="*/ 77787 w 238125"/>
              <a:gd name="connsiteY0" fmla="*/ 3175 h 425450"/>
              <a:gd name="connsiteX1" fmla="*/ 166687 w 238125"/>
              <a:gd name="connsiteY1" fmla="*/ 0 h 425450"/>
              <a:gd name="connsiteX2" fmla="*/ 180975 w 238125"/>
              <a:gd name="connsiteY2" fmla="*/ 34925 h 425450"/>
              <a:gd name="connsiteX3" fmla="*/ 192087 w 238125"/>
              <a:gd name="connsiteY3" fmla="*/ 61912 h 425450"/>
              <a:gd name="connsiteX4" fmla="*/ 200025 w 238125"/>
              <a:gd name="connsiteY4" fmla="*/ 84137 h 425450"/>
              <a:gd name="connsiteX5" fmla="*/ 225425 w 238125"/>
              <a:gd name="connsiteY5" fmla="*/ 112712 h 425450"/>
              <a:gd name="connsiteX6" fmla="*/ 230187 w 238125"/>
              <a:gd name="connsiteY6" fmla="*/ 119062 h 425450"/>
              <a:gd name="connsiteX7" fmla="*/ 238125 w 238125"/>
              <a:gd name="connsiteY7" fmla="*/ 268287 h 425450"/>
              <a:gd name="connsiteX8" fmla="*/ 211137 w 238125"/>
              <a:gd name="connsiteY8" fmla="*/ 293687 h 425450"/>
              <a:gd name="connsiteX9" fmla="*/ 180975 w 238125"/>
              <a:gd name="connsiteY9" fmla="*/ 320675 h 425450"/>
              <a:gd name="connsiteX10" fmla="*/ 157162 w 238125"/>
              <a:gd name="connsiteY10" fmla="*/ 355600 h 425450"/>
              <a:gd name="connsiteX11" fmla="*/ 136525 w 238125"/>
              <a:gd name="connsiteY11" fmla="*/ 406400 h 425450"/>
              <a:gd name="connsiteX12" fmla="*/ 131762 w 238125"/>
              <a:gd name="connsiteY12" fmla="*/ 425450 h 425450"/>
              <a:gd name="connsiteX13" fmla="*/ 119062 w 238125"/>
              <a:gd name="connsiteY13" fmla="*/ 390525 h 425450"/>
              <a:gd name="connsiteX14" fmla="*/ 95250 w 238125"/>
              <a:gd name="connsiteY14" fmla="*/ 347662 h 425450"/>
              <a:gd name="connsiteX15" fmla="*/ 66675 w 238125"/>
              <a:gd name="connsiteY15" fmla="*/ 311150 h 425450"/>
              <a:gd name="connsiteX16" fmla="*/ 17462 w 238125"/>
              <a:gd name="connsiteY16" fmla="*/ 273050 h 425450"/>
              <a:gd name="connsiteX17" fmla="*/ 0 w 238125"/>
              <a:gd name="connsiteY17" fmla="*/ 136525 h 425450"/>
              <a:gd name="connsiteX18" fmla="*/ 25400 w 238125"/>
              <a:gd name="connsiteY18" fmla="*/ 114300 h 425450"/>
              <a:gd name="connsiteX19" fmla="*/ 47625 w 238125"/>
              <a:gd name="connsiteY19" fmla="*/ 84137 h 425450"/>
              <a:gd name="connsiteX20" fmla="*/ 77787 w 238125"/>
              <a:gd name="connsiteY20" fmla="*/ 3175 h 42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8125" h="425450">
                <a:moveTo>
                  <a:pt x="77787" y="3175"/>
                </a:moveTo>
                <a:lnTo>
                  <a:pt x="166687" y="0"/>
                </a:lnTo>
                <a:lnTo>
                  <a:pt x="180975" y="34925"/>
                </a:lnTo>
                <a:lnTo>
                  <a:pt x="192087" y="61912"/>
                </a:lnTo>
                <a:lnTo>
                  <a:pt x="200025" y="84137"/>
                </a:lnTo>
                <a:lnTo>
                  <a:pt x="225425" y="112712"/>
                </a:lnTo>
                <a:lnTo>
                  <a:pt x="230187" y="119062"/>
                </a:lnTo>
                <a:lnTo>
                  <a:pt x="238125" y="268287"/>
                </a:lnTo>
                <a:lnTo>
                  <a:pt x="211137" y="293687"/>
                </a:lnTo>
                <a:lnTo>
                  <a:pt x="180975" y="320675"/>
                </a:lnTo>
                <a:lnTo>
                  <a:pt x="157162" y="355600"/>
                </a:lnTo>
                <a:lnTo>
                  <a:pt x="136525" y="406400"/>
                </a:lnTo>
                <a:lnTo>
                  <a:pt x="131762" y="425450"/>
                </a:lnTo>
                <a:lnTo>
                  <a:pt x="119062" y="390525"/>
                </a:lnTo>
                <a:lnTo>
                  <a:pt x="95250" y="347662"/>
                </a:lnTo>
                <a:lnTo>
                  <a:pt x="66675" y="311150"/>
                </a:lnTo>
                <a:lnTo>
                  <a:pt x="17462" y="273050"/>
                </a:lnTo>
                <a:lnTo>
                  <a:pt x="0" y="136525"/>
                </a:lnTo>
                <a:lnTo>
                  <a:pt x="25400" y="114300"/>
                </a:lnTo>
                <a:lnTo>
                  <a:pt x="47625" y="84137"/>
                </a:lnTo>
                <a:lnTo>
                  <a:pt x="77787" y="3175"/>
                </a:lnTo>
                <a:close/>
              </a:path>
            </a:pathLst>
          </a:custGeom>
          <a:solidFill>
            <a:srgbClr val="95AEC3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2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of Wausau’s Most Valuable Assets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6209" b="2845"/>
          <a:stretch/>
        </p:blipFill>
        <p:spPr>
          <a:xfrm>
            <a:off x="453928" y="1148316"/>
            <a:ext cx="11284144" cy="4769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642" y="6005941"/>
            <a:ext cx="11750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Based on recent new 24-mgd nutrient-removing treatment facility for Denver, CO. Grand opening 2017. Cost = $417M. </a:t>
            </a:r>
          </a:p>
          <a:p>
            <a:r>
              <a:rPr lang="en-US" dirty="0" smtClean="0"/>
              <a:t>[CCI 2018 = 10,959. CCI 2011 = 9070. Cost = $504M in $2018. Includes a 7-mile forcemain.]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26219" y="5071741"/>
            <a:ext cx="5539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Potential Value = $175M</a:t>
            </a:r>
            <a:r>
              <a:rPr lang="en-US" sz="3200" dirty="0" smtClean="0">
                <a:solidFill>
                  <a:schemeClr val="bg1"/>
                </a:solidFill>
              </a:rPr>
              <a:t>*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5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5</a:t>
            </a:fld>
            <a:r>
              <a:rPr lang="en-US" smtClean="0"/>
              <a:t> |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9777" r="1276" b="9130"/>
          <a:stretch/>
        </p:blipFill>
        <p:spPr>
          <a:xfrm>
            <a:off x="753795" y="659606"/>
            <a:ext cx="10684410" cy="58006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76295" y="2465137"/>
            <a:ext cx="529389" cy="545431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7208" y="2573395"/>
            <a:ext cx="728883" cy="35899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05258" y="4585074"/>
            <a:ext cx="880232" cy="125447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98113" y="4134700"/>
            <a:ext cx="365760" cy="365760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51071" y="4855571"/>
            <a:ext cx="1005840" cy="1005840"/>
          </a:xfrm>
          <a:prstGeom prst="ellipse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308031" y="3724457"/>
            <a:ext cx="488196" cy="639438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01644" y="4387238"/>
            <a:ext cx="794584" cy="588359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700000">
            <a:off x="2786063" y="4777846"/>
            <a:ext cx="208891" cy="237327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68725" y="2844427"/>
            <a:ext cx="79412" cy="40461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48137" y="3080426"/>
            <a:ext cx="1517514" cy="86966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32766" y="3249039"/>
            <a:ext cx="1013804" cy="475418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31225" y="2317439"/>
            <a:ext cx="323141" cy="614947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193097" y="2285713"/>
            <a:ext cx="1535855" cy="1307036"/>
          </a:xfrm>
          <a:prstGeom prst="rect">
            <a:avLst/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447881" y="2894962"/>
            <a:ext cx="565374" cy="438383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314936" y="3410447"/>
            <a:ext cx="1564077" cy="1328300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69622" y="4363894"/>
            <a:ext cx="1085136" cy="136566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138030" y="4835551"/>
            <a:ext cx="1005840" cy="1005840"/>
          </a:xfrm>
          <a:prstGeom prst="ellipse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707392" y="4078133"/>
            <a:ext cx="822960" cy="822960"/>
          </a:xfrm>
          <a:prstGeom prst="ellipse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419720" y="3360607"/>
            <a:ext cx="822960" cy="822960"/>
          </a:xfrm>
          <a:prstGeom prst="ellipse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020439" y="2298326"/>
            <a:ext cx="731520" cy="731520"/>
          </a:xfrm>
          <a:prstGeom prst="ellipse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176508" y="2307741"/>
            <a:ext cx="731520" cy="731520"/>
          </a:xfrm>
          <a:prstGeom prst="ellipse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205258" y="3185508"/>
            <a:ext cx="731520" cy="731520"/>
          </a:xfrm>
          <a:prstGeom prst="ellipse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991252" y="3170022"/>
            <a:ext cx="731520" cy="731520"/>
          </a:xfrm>
          <a:prstGeom prst="ellipse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580438" y="3767275"/>
            <a:ext cx="548640" cy="548640"/>
          </a:xfrm>
          <a:prstGeom prst="ellipse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264904" y="3767275"/>
            <a:ext cx="548640" cy="548640"/>
          </a:xfrm>
          <a:prstGeom prst="ellipse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437280" y="4493965"/>
            <a:ext cx="731520" cy="731520"/>
          </a:xfrm>
          <a:prstGeom prst="ellipse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245208" y="4493965"/>
            <a:ext cx="731520" cy="731520"/>
          </a:xfrm>
          <a:prstGeom prst="ellipse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044018" y="4279028"/>
            <a:ext cx="329482" cy="243666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7044018" y="3852582"/>
            <a:ext cx="329453" cy="430306"/>
          </a:xfrm>
          <a:custGeom>
            <a:avLst/>
            <a:gdLst>
              <a:gd name="connsiteX0" fmla="*/ 0 w 329453"/>
              <a:gd name="connsiteY0" fmla="*/ 421342 h 430306"/>
              <a:gd name="connsiteX1" fmla="*/ 60511 w 329453"/>
              <a:gd name="connsiteY1" fmla="*/ 347383 h 430306"/>
              <a:gd name="connsiteX2" fmla="*/ 94129 w 329453"/>
              <a:gd name="connsiteY2" fmla="*/ 268942 h 430306"/>
              <a:gd name="connsiteX3" fmla="*/ 107576 w 329453"/>
              <a:gd name="connsiteY3" fmla="*/ 181536 h 430306"/>
              <a:gd name="connsiteX4" fmla="*/ 82923 w 329453"/>
              <a:gd name="connsiteY4" fmla="*/ 91889 h 430306"/>
              <a:gd name="connsiteX5" fmla="*/ 53788 w 329453"/>
              <a:gd name="connsiteY5" fmla="*/ 26894 h 430306"/>
              <a:gd name="connsiteX6" fmla="*/ 35858 w 329453"/>
              <a:gd name="connsiteY6" fmla="*/ 4483 h 430306"/>
              <a:gd name="connsiteX7" fmla="*/ 264458 w 329453"/>
              <a:gd name="connsiteY7" fmla="*/ 0 h 430306"/>
              <a:gd name="connsiteX8" fmla="*/ 230841 w 329453"/>
              <a:gd name="connsiteY8" fmla="*/ 73959 h 430306"/>
              <a:gd name="connsiteX9" fmla="*/ 217394 w 329453"/>
              <a:gd name="connsiteY9" fmla="*/ 134471 h 430306"/>
              <a:gd name="connsiteX10" fmla="*/ 217394 w 329453"/>
              <a:gd name="connsiteY10" fmla="*/ 210671 h 430306"/>
              <a:gd name="connsiteX11" fmla="*/ 237564 w 329453"/>
              <a:gd name="connsiteY11" fmla="*/ 307042 h 430306"/>
              <a:gd name="connsiteX12" fmla="*/ 284629 w 329453"/>
              <a:gd name="connsiteY12" fmla="*/ 387724 h 430306"/>
              <a:gd name="connsiteX13" fmla="*/ 324970 w 329453"/>
              <a:gd name="connsiteY13" fmla="*/ 414618 h 430306"/>
              <a:gd name="connsiteX14" fmla="*/ 329453 w 329453"/>
              <a:gd name="connsiteY14" fmla="*/ 430306 h 430306"/>
              <a:gd name="connsiteX15" fmla="*/ 0 w 329453"/>
              <a:gd name="connsiteY15" fmla="*/ 421342 h 43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9453" h="430306">
                <a:moveTo>
                  <a:pt x="0" y="421342"/>
                </a:moveTo>
                <a:lnTo>
                  <a:pt x="60511" y="347383"/>
                </a:lnTo>
                <a:lnTo>
                  <a:pt x="94129" y="268942"/>
                </a:lnTo>
                <a:lnTo>
                  <a:pt x="107576" y="181536"/>
                </a:lnTo>
                <a:lnTo>
                  <a:pt x="82923" y="91889"/>
                </a:lnTo>
                <a:lnTo>
                  <a:pt x="53788" y="26894"/>
                </a:lnTo>
                <a:lnTo>
                  <a:pt x="35858" y="4483"/>
                </a:lnTo>
                <a:lnTo>
                  <a:pt x="264458" y="0"/>
                </a:lnTo>
                <a:lnTo>
                  <a:pt x="230841" y="73959"/>
                </a:lnTo>
                <a:lnTo>
                  <a:pt x="217394" y="134471"/>
                </a:lnTo>
                <a:lnTo>
                  <a:pt x="217394" y="210671"/>
                </a:lnTo>
                <a:lnTo>
                  <a:pt x="237564" y="307042"/>
                </a:lnTo>
                <a:lnTo>
                  <a:pt x="284629" y="387724"/>
                </a:lnTo>
                <a:lnTo>
                  <a:pt x="324970" y="414618"/>
                </a:lnTo>
                <a:lnTo>
                  <a:pt x="329453" y="430306"/>
                </a:lnTo>
                <a:lnTo>
                  <a:pt x="0" y="421342"/>
                </a:lnTo>
                <a:close/>
              </a:path>
            </a:pathLst>
          </a:cu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6862482" y="4273924"/>
            <a:ext cx="181536" cy="302558"/>
          </a:xfrm>
          <a:custGeom>
            <a:avLst/>
            <a:gdLst>
              <a:gd name="connsiteX0" fmla="*/ 174812 w 181536"/>
              <a:gd name="connsiteY0" fmla="*/ 0 h 302558"/>
              <a:gd name="connsiteX1" fmla="*/ 91889 w 181536"/>
              <a:gd name="connsiteY1" fmla="*/ 42582 h 302558"/>
              <a:gd name="connsiteX2" fmla="*/ 26894 w 181536"/>
              <a:gd name="connsiteY2" fmla="*/ 56029 h 302558"/>
              <a:gd name="connsiteX3" fmla="*/ 0 w 181536"/>
              <a:gd name="connsiteY3" fmla="*/ 76200 h 302558"/>
              <a:gd name="connsiteX4" fmla="*/ 6724 w 181536"/>
              <a:gd name="connsiteY4" fmla="*/ 224117 h 302558"/>
              <a:gd name="connsiteX5" fmla="*/ 69477 w 181536"/>
              <a:gd name="connsiteY5" fmla="*/ 248770 h 302558"/>
              <a:gd name="connsiteX6" fmla="*/ 134471 w 181536"/>
              <a:gd name="connsiteY6" fmla="*/ 271182 h 302558"/>
              <a:gd name="connsiteX7" fmla="*/ 168089 w 181536"/>
              <a:gd name="connsiteY7" fmla="*/ 293594 h 302558"/>
              <a:gd name="connsiteX8" fmla="*/ 181536 w 181536"/>
              <a:gd name="connsiteY8" fmla="*/ 302558 h 302558"/>
              <a:gd name="connsiteX9" fmla="*/ 174812 w 181536"/>
              <a:gd name="connsiteY9" fmla="*/ 0 h 30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536" h="302558">
                <a:moveTo>
                  <a:pt x="174812" y="0"/>
                </a:moveTo>
                <a:lnTo>
                  <a:pt x="91889" y="42582"/>
                </a:lnTo>
                <a:lnTo>
                  <a:pt x="26894" y="56029"/>
                </a:lnTo>
                <a:lnTo>
                  <a:pt x="0" y="76200"/>
                </a:lnTo>
                <a:lnTo>
                  <a:pt x="6724" y="224117"/>
                </a:lnTo>
                <a:lnTo>
                  <a:pt x="69477" y="248770"/>
                </a:lnTo>
                <a:lnTo>
                  <a:pt x="134471" y="271182"/>
                </a:lnTo>
                <a:lnTo>
                  <a:pt x="168089" y="293594"/>
                </a:lnTo>
                <a:lnTo>
                  <a:pt x="181536" y="302558"/>
                </a:lnTo>
                <a:lnTo>
                  <a:pt x="174812" y="0"/>
                </a:lnTo>
                <a:close/>
              </a:path>
            </a:pathLst>
          </a:cu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7044018" y="4522694"/>
            <a:ext cx="329453" cy="336177"/>
          </a:xfrm>
          <a:custGeom>
            <a:avLst/>
            <a:gdLst>
              <a:gd name="connsiteX0" fmla="*/ 0 w 329453"/>
              <a:gd name="connsiteY0" fmla="*/ 69477 h 336177"/>
              <a:gd name="connsiteX1" fmla="*/ 13447 w 329453"/>
              <a:gd name="connsiteY1" fmla="*/ 0 h 336177"/>
              <a:gd name="connsiteX2" fmla="*/ 329453 w 329453"/>
              <a:gd name="connsiteY2" fmla="*/ 2241 h 336177"/>
              <a:gd name="connsiteX3" fmla="*/ 329453 w 329453"/>
              <a:gd name="connsiteY3" fmla="*/ 60512 h 336177"/>
              <a:gd name="connsiteX4" fmla="*/ 275664 w 329453"/>
              <a:gd name="connsiteY4" fmla="*/ 105335 h 336177"/>
              <a:gd name="connsiteX5" fmla="*/ 257735 w 329453"/>
              <a:gd name="connsiteY5" fmla="*/ 154641 h 336177"/>
              <a:gd name="connsiteX6" fmla="*/ 242047 w 329453"/>
              <a:gd name="connsiteY6" fmla="*/ 199465 h 336177"/>
              <a:gd name="connsiteX7" fmla="*/ 228600 w 329453"/>
              <a:gd name="connsiteY7" fmla="*/ 244288 h 336177"/>
              <a:gd name="connsiteX8" fmla="*/ 210670 w 329453"/>
              <a:gd name="connsiteY8" fmla="*/ 307041 h 336177"/>
              <a:gd name="connsiteX9" fmla="*/ 203947 w 329453"/>
              <a:gd name="connsiteY9" fmla="*/ 336177 h 336177"/>
              <a:gd name="connsiteX10" fmla="*/ 127747 w 329453"/>
              <a:gd name="connsiteY10" fmla="*/ 331694 h 336177"/>
              <a:gd name="connsiteX11" fmla="*/ 114300 w 329453"/>
              <a:gd name="connsiteY11" fmla="*/ 228600 h 336177"/>
              <a:gd name="connsiteX12" fmla="*/ 80682 w 329453"/>
              <a:gd name="connsiteY12" fmla="*/ 174812 h 336177"/>
              <a:gd name="connsiteX13" fmla="*/ 56029 w 329453"/>
              <a:gd name="connsiteY13" fmla="*/ 116541 h 336177"/>
              <a:gd name="connsiteX14" fmla="*/ 0 w 329453"/>
              <a:gd name="connsiteY14" fmla="*/ 69477 h 33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9453" h="336177">
                <a:moveTo>
                  <a:pt x="0" y="69477"/>
                </a:moveTo>
                <a:lnTo>
                  <a:pt x="13447" y="0"/>
                </a:lnTo>
                <a:lnTo>
                  <a:pt x="329453" y="2241"/>
                </a:lnTo>
                <a:lnTo>
                  <a:pt x="329453" y="60512"/>
                </a:lnTo>
                <a:lnTo>
                  <a:pt x="275664" y="105335"/>
                </a:lnTo>
                <a:lnTo>
                  <a:pt x="257735" y="154641"/>
                </a:lnTo>
                <a:lnTo>
                  <a:pt x="242047" y="199465"/>
                </a:lnTo>
                <a:lnTo>
                  <a:pt x="228600" y="244288"/>
                </a:lnTo>
                <a:lnTo>
                  <a:pt x="210670" y="307041"/>
                </a:lnTo>
                <a:lnTo>
                  <a:pt x="203947" y="336177"/>
                </a:lnTo>
                <a:lnTo>
                  <a:pt x="127747" y="331694"/>
                </a:lnTo>
                <a:lnTo>
                  <a:pt x="114300" y="228600"/>
                </a:lnTo>
                <a:lnTo>
                  <a:pt x="80682" y="174812"/>
                </a:lnTo>
                <a:lnTo>
                  <a:pt x="56029" y="116541"/>
                </a:lnTo>
                <a:lnTo>
                  <a:pt x="0" y="69477"/>
                </a:lnTo>
                <a:close/>
              </a:path>
            </a:pathLst>
          </a:cu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800890" y="3055212"/>
            <a:ext cx="1061445" cy="355236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487536" y="2580151"/>
            <a:ext cx="152818" cy="314811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218461" y="5829843"/>
            <a:ext cx="264695" cy="30093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306218" y="1171686"/>
            <a:ext cx="2633679" cy="671333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58363" y="5252246"/>
            <a:ext cx="457200" cy="457200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58363" y="5767722"/>
            <a:ext cx="457200" cy="45720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58363" y="6283198"/>
            <a:ext cx="457200" cy="457200"/>
          </a:xfrm>
          <a:prstGeom prst="rect">
            <a:avLst/>
          </a:prstGeom>
          <a:solidFill>
            <a:srgbClr val="C0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16384" y="5316869"/>
            <a:ext cx="140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Upgrade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153278" y="4736770"/>
            <a:ext cx="457200" cy="457200"/>
          </a:xfrm>
          <a:prstGeom prst="rect">
            <a:avLst/>
          </a:prstGeom>
          <a:solidFill>
            <a:srgbClr val="7030A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16384" y="4794851"/>
            <a:ext cx="140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Repurpose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16384" y="5838887"/>
            <a:ext cx="140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616384" y="6360906"/>
            <a:ext cx="140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Alternate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75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Site Rendering Showing New Structures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48" y="1031414"/>
            <a:ext cx="10149305" cy="570898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10351846" y="2925113"/>
            <a:ext cx="3747" cy="1573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0348098" y="2846415"/>
            <a:ext cx="423472" cy="899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66473" y="2356977"/>
            <a:ext cx="1172980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Chemical Storage</a:t>
            </a:r>
            <a:endParaRPr lang="en-US" sz="11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739453" y="2484620"/>
            <a:ext cx="0" cy="11317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27359" y="1791098"/>
            <a:ext cx="1172980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A/S Selector</a:t>
            </a:r>
            <a:endParaRPr lang="en-US" sz="11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200339" y="1918741"/>
            <a:ext cx="0" cy="11317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02248" y="1918524"/>
            <a:ext cx="1172980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Solids Processing</a:t>
            </a:r>
            <a:endParaRPr lang="en-US" sz="11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275228" y="2004535"/>
            <a:ext cx="0" cy="15743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750507" y="2004535"/>
            <a:ext cx="1336773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Administration/Lab</a:t>
            </a:r>
            <a:endParaRPr lang="en-US" sz="1100" dirty="0"/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>
            <a:off x="10087280" y="2135340"/>
            <a:ext cx="0" cy="669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366913" y="2329831"/>
            <a:ext cx="1172980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Flow Splitting</a:t>
            </a:r>
            <a:endParaRPr lang="en-US" sz="11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539893" y="2415842"/>
            <a:ext cx="0" cy="20116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75228" y="4763978"/>
            <a:ext cx="1172980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Secondary</a:t>
            </a:r>
          </a:p>
          <a:p>
            <a:pPr algn="ctr"/>
            <a:r>
              <a:rPr lang="en-US" sz="1100" dirty="0" smtClean="0"/>
              <a:t>(Alternate)</a:t>
            </a:r>
            <a:endParaRPr lang="en-US" sz="11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7252428" y="4522222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9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485" y="152507"/>
            <a:ext cx="11599030" cy="2852737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Comprehensive </a:t>
            </a:r>
            <a:r>
              <a:rPr lang="en-US" dirty="0" smtClean="0"/>
              <a:t>Project </a:t>
            </a:r>
            <a:r>
              <a:rPr lang="en-US" dirty="0"/>
              <a:t>to Address </a:t>
            </a:r>
            <a:r>
              <a:rPr lang="en-US" dirty="0" smtClean="0"/>
              <a:t>Passage </a:t>
            </a:r>
            <a:r>
              <a:rPr lang="en-US" dirty="0"/>
              <a:t>of Time Since </a:t>
            </a:r>
            <a:r>
              <a:rPr lang="en-US" dirty="0" smtClean="0"/>
              <a:t>Last </a:t>
            </a:r>
            <a:r>
              <a:rPr lang="en-US" dirty="0"/>
              <a:t>Major Upgrade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132" y="3461657"/>
            <a:ext cx="11817737" cy="291361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Equipment and 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Water Quality Regulations (Phosphorus)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Safety Regulations (Fire and Explosions)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Biosolids Land Application Logistics and Cost Avoidance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7</a:t>
            </a:fld>
            <a:r>
              <a:rPr lang="en-US" smtClean="0"/>
              <a:t>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14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152394" y="3290949"/>
          <a:ext cx="11887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>
                  <a:extLst>
                    <a:ext uri="{9D8B030D-6E8A-4147-A177-3AD203B41FA5}">
                      <a16:colId xmlns:a16="http://schemas.microsoft.com/office/drawing/2014/main" xmlns="" val="3575270014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xmlns="" val="2079603482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xmlns="" val="2128137973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xmlns="" val="2285410885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xmlns="" val="3041080992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xmlns="" val="2030699807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xmlns="" val="2527870671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xmlns="" val="3592536286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xmlns="" val="19688329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xmlns="" val="1764461153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xmlns="" val="343365054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2020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2022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Q1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Q2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Q3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Q4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Q1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Q4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Q1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Q2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Q3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Q4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Q1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Q4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Q1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Q2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Q3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Q4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973506" y="4109387"/>
            <a:ext cx="1378965" cy="914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Preliminary Layout Design</a:t>
            </a:r>
            <a:endParaRPr lang="en-US" sz="16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80364" y="4109387"/>
            <a:ext cx="2593369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Detailed Design</a:t>
            </a:r>
            <a:endParaRPr lang="en-US" sz="16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7801" y="4116644"/>
            <a:ext cx="767812" cy="914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Facility Plan</a:t>
            </a:r>
            <a:endParaRPr lang="en-US" sz="16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15792" y="4116644"/>
            <a:ext cx="489657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spc="-3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Bid</a:t>
            </a:r>
            <a:endParaRPr lang="en-US" sz="1600" b="1" spc="-3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47508" y="4116644"/>
            <a:ext cx="4731025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Construction</a:t>
            </a:r>
            <a:endParaRPr lang="en-US" sz="16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2" name="Isosceles Triangle 31"/>
          <p:cNvSpPr>
            <a:spLocks noChangeAspect="1"/>
          </p:cNvSpPr>
          <p:nvPr/>
        </p:nvSpPr>
        <p:spPr>
          <a:xfrm rot="10800000">
            <a:off x="9545750" y="3108876"/>
            <a:ext cx="222665" cy="231621"/>
          </a:xfrm>
          <a:prstGeom prst="triangl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>
            <a:spLocks noChangeAspect="1"/>
          </p:cNvSpPr>
          <p:nvPr/>
        </p:nvSpPr>
        <p:spPr>
          <a:xfrm rot="10800000">
            <a:off x="7172245" y="3108875"/>
            <a:ext cx="222665" cy="231621"/>
          </a:xfrm>
          <a:prstGeom prst="triangl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>
            <a:spLocks noChangeAspect="1"/>
          </p:cNvSpPr>
          <p:nvPr/>
        </p:nvSpPr>
        <p:spPr>
          <a:xfrm rot="10800000">
            <a:off x="4793128" y="3108875"/>
            <a:ext cx="222665" cy="231621"/>
          </a:xfrm>
          <a:prstGeom prst="triangl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>
            <a:spLocks noChangeAspect="1"/>
          </p:cNvSpPr>
          <p:nvPr/>
        </p:nvSpPr>
        <p:spPr>
          <a:xfrm rot="10800000">
            <a:off x="2417425" y="3108875"/>
            <a:ext cx="222665" cy="231621"/>
          </a:xfrm>
          <a:prstGeom prst="triangl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ine Callout 2 (No Border) 36"/>
          <p:cNvSpPr/>
          <p:nvPr/>
        </p:nvSpPr>
        <p:spPr>
          <a:xfrm flipH="1">
            <a:off x="1494571" y="1797912"/>
            <a:ext cx="2432089" cy="471801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14121"/>
              <a:gd name="adj6" fmla="val -16496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Submit CWF Application and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Plans/Specs to WDNR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Sep 30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8" name="Line Callout 2 (No Border) 37"/>
          <p:cNvSpPr/>
          <p:nvPr/>
        </p:nvSpPr>
        <p:spPr>
          <a:xfrm>
            <a:off x="5558091" y="1685744"/>
            <a:ext cx="444605" cy="664818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6323"/>
              <a:gd name="adj6" fmla="val -17588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Bids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9" name="Line Callout 2 (No Border) 38"/>
          <p:cNvSpPr/>
          <p:nvPr/>
        </p:nvSpPr>
        <p:spPr>
          <a:xfrm>
            <a:off x="6002697" y="2153478"/>
            <a:ext cx="1277922" cy="471801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6323"/>
              <a:gd name="adj6" fmla="val -17588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Loan Closing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First Loan Draw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0" name="Line Callout 2 (No Border) 39"/>
          <p:cNvSpPr/>
          <p:nvPr/>
        </p:nvSpPr>
        <p:spPr>
          <a:xfrm>
            <a:off x="10480419" y="2153478"/>
            <a:ext cx="1277922" cy="471801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6323"/>
              <a:gd name="adj6" fmla="val -17588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Begin Loan Re-Payment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838200" y="-3175"/>
            <a:ext cx="10515600" cy="1325563"/>
          </a:xfrm>
        </p:spPr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9703050" y="6285361"/>
            <a:ext cx="2336544" cy="426940"/>
            <a:chOff x="8143875" y="6153150"/>
            <a:chExt cx="2336544" cy="426940"/>
          </a:xfrm>
        </p:grpSpPr>
        <p:sp>
          <p:nvSpPr>
            <p:cNvPr id="43" name="Rectangle 42"/>
            <p:cNvSpPr/>
            <p:nvPr/>
          </p:nvSpPr>
          <p:spPr>
            <a:xfrm>
              <a:off x="8523679" y="6204081"/>
              <a:ext cx="1880397" cy="3596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Phased Rate Increase</a:t>
              </a:r>
              <a:endParaRPr lang="en-US" sz="16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4" name="Isosceles Triangle 43"/>
            <p:cNvSpPr>
              <a:spLocks noChangeAspect="1"/>
            </p:cNvSpPr>
            <p:nvPr/>
          </p:nvSpPr>
          <p:spPr>
            <a:xfrm rot="10800000">
              <a:off x="8353220" y="6284464"/>
              <a:ext cx="222665" cy="231621"/>
            </a:xfrm>
            <a:prstGeom prst="triangle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143875" y="6153150"/>
              <a:ext cx="2336544" cy="42694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Line Callout 2 (No Border) 22"/>
          <p:cNvSpPr/>
          <p:nvPr/>
        </p:nvSpPr>
        <p:spPr>
          <a:xfrm flipH="1">
            <a:off x="707390" y="5455478"/>
            <a:ext cx="1549613" cy="471801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8961"/>
              <a:gd name="adj6" fmla="val -16553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Submitted Final Facility Plan to WDNR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3733274" y="5053865"/>
            <a:ext cx="193386" cy="334838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ine Callout 2 (No Border) 27"/>
          <p:cNvSpPr/>
          <p:nvPr/>
        </p:nvSpPr>
        <p:spPr>
          <a:xfrm>
            <a:off x="4286779" y="5703990"/>
            <a:ext cx="2807484" cy="103084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1246"/>
              <a:gd name="adj6" fmla="val -16639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Final Layout Drawings and Operating Strategies Complete. Design Advances to Specifications and Fine Details.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9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After the Improvements are Operational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AA6A6932-513B-42DF-88D0-0E5248C89A7F}" type="slidenum">
              <a:rPr lang="en-US" smtClean="0"/>
              <a:pPr/>
              <a:t>9</a:t>
            </a:fld>
            <a:r>
              <a:rPr lang="en-US" smtClean="0"/>
              <a:t>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5868</TotalTime>
  <Words>709</Words>
  <Application>Microsoft Office PowerPoint</Application>
  <PresentationFormat>Custom</PresentationFormat>
  <Paragraphs>180</Paragraphs>
  <Slides>28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Wastewater Treatment Facility Improvements Project  Water Works Commission Wausau, WI  June 25, 2019</vt:lpstr>
      <vt:lpstr>The Project Overview and Status Report</vt:lpstr>
      <vt:lpstr>Project will Address an Aging Facility</vt:lpstr>
      <vt:lpstr>One of Wausau’s Most Valuable Assets</vt:lpstr>
      <vt:lpstr>PowerPoint Presentation</vt:lpstr>
      <vt:lpstr>Simple Site Rendering Showing New Structures</vt:lpstr>
      <vt:lpstr>Comprehensive Project to Address Passage of Time Since Last Major Upgrade</vt:lpstr>
      <vt:lpstr>Schedule</vt:lpstr>
      <vt:lpstr>After the Improvements are Operational</vt:lpstr>
      <vt:lpstr>Effluent Quality will Improve</vt:lpstr>
      <vt:lpstr>Historical Effluent BOD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Activated Sludge System: Minimize Operating Cost for Required Operating Mode</vt:lpstr>
      <vt:lpstr>Biosolids Logistics will Improve</vt:lpstr>
      <vt:lpstr>Biosolids Logistics will Improve</vt:lpstr>
      <vt:lpstr>Equipment and Automation Strategies will Enhance Efficiency</vt:lpstr>
      <vt:lpstr>Equipment will be More Efficient</vt:lpstr>
      <vt:lpstr>Ventilation Rates will Increase</vt:lpstr>
      <vt:lpstr>Ventilation Rates will Increase</vt:lpstr>
      <vt:lpstr>Near-Term Maintenance Spending will Decrease</vt:lpstr>
      <vt:lpstr>Initial Annual Cost Accounting</vt:lpstr>
      <vt:lpstr>Developing a Sustainable Design</vt:lpstr>
      <vt:lpstr>Deliberately Focus on Cost-Effective Sustainability Practices</vt:lpstr>
      <vt:lpstr>Thank You</vt:lpstr>
    </vt:vector>
  </TitlesOfParts>
  <Company>Donohue &amp; Associates,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Wastewater Today: Saving Energy, Producing Energy, and Recovery Nutrients</dc:title>
  <dc:creator>Gerbitz, Mike</dc:creator>
  <cp:lastModifiedBy>Lori Wunsch</cp:lastModifiedBy>
  <cp:revision>546</cp:revision>
  <cp:lastPrinted>2018-04-24T12:34:03Z</cp:lastPrinted>
  <dcterms:created xsi:type="dcterms:W3CDTF">2017-06-09T15:42:07Z</dcterms:created>
  <dcterms:modified xsi:type="dcterms:W3CDTF">2019-08-14T13:03:08Z</dcterms:modified>
</cp:coreProperties>
</file>