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463" r:id="rId3"/>
    <p:sldId id="520" r:id="rId4"/>
    <p:sldId id="514" r:id="rId5"/>
    <p:sldId id="515" r:id="rId6"/>
    <p:sldId id="516" r:id="rId7"/>
    <p:sldId id="517" r:id="rId8"/>
    <p:sldId id="518" r:id="rId9"/>
    <p:sldId id="521" r:id="rId10"/>
    <p:sldId id="522" r:id="rId11"/>
    <p:sldId id="523" r:id="rId12"/>
    <p:sldId id="524" r:id="rId13"/>
    <p:sldId id="530" r:id="rId14"/>
    <p:sldId id="527" r:id="rId15"/>
    <p:sldId id="477" r:id="rId16"/>
    <p:sldId id="479" r:id="rId17"/>
    <p:sldId id="529" r:id="rId18"/>
    <p:sldId id="549" r:id="rId19"/>
    <p:sldId id="537" r:id="rId20"/>
    <p:sldId id="532" r:id="rId21"/>
    <p:sldId id="550" r:id="rId22"/>
    <p:sldId id="551" r:id="rId23"/>
    <p:sldId id="565" r:id="rId24"/>
    <p:sldId id="539" r:id="rId25"/>
    <p:sldId id="552" r:id="rId26"/>
    <p:sldId id="540" r:id="rId27"/>
    <p:sldId id="541" r:id="rId28"/>
    <p:sldId id="542" r:id="rId29"/>
    <p:sldId id="543" r:id="rId30"/>
    <p:sldId id="544" r:id="rId31"/>
    <p:sldId id="545" r:id="rId32"/>
    <p:sldId id="535" r:id="rId33"/>
    <p:sldId id="538" r:id="rId34"/>
    <p:sldId id="547" r:id="rId35"/>
    <p:sldId id="548" r:id="rId36"/>
    <p:sldId id="553" r:id="rId37"/>
    <p:sldId id="560" r:id="rId38"/>
    <p:sldId id="563" r:id="rId39"/>
    <p:sldId id="561" r:id="rId40"/>
    <p:sldId id="559" r:id="rId41"/>
    <p:sldId id="570" r:id="rId42"/>
    <p:sldId id="571" r:id="rId43"/>
    <p:sldId id="569" r:id="rId44"/>
    <p:sldId id="562" r:id="rId45"/>
    <p:sldId id="564" r:id="rId46"/>
    <p:sldId id="568" r:id="rId47"/>
    <p:sldId id="572" r:id="rId48"/>
    <p:sldId id="573" r:id="rId49"/>
    <p:sldId id="575" r:id="rId50"/>
    <p:sldId id="574" r:id="rId51"/>
    <p:sldId id="555" r:id="rId52"/>
    <p:sldId id="556" r:id="rId53"/>
    <p:sldId id="554" r:id="rId54"/>
    <p:sldId id="491" r:id="rId55"/>
    <p:sldId id="494" r:id="rId56"/>
    <p:sldId id="580" r:id="rId57"/>
    <p:sldId id="576" r:id="rId58"/>
    <p:sldId id="577" r:id="rId59"/>
    <p:sldId id="578" r:id="rId60"/>
    <p:sldId id="579" r:id="rId6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6C9FC9"/>
    <a:srgbClr val="D17035"/>
    <a:srgbClr val="8E936D"/>
    <a:srgbClr val="BB7143"/>
    <a:srgbClr val="95AEC3"/>
    <a:srgbClr val="B56E43"/>
    <a:srgbClr val="B16A3F"/>
    <a:srgbClr val="B95B22"/>
    <a:srgbClr val="94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199" autoAdjust="0"/>
  </p:normalViewPr>
  <p:slideViewPr>
    <p:cSldViewPr snapToGrid="0">
      <p:cViewPr varScale="1">
        <p:scale>
          <a:sx n="117" d="100"/>
          <a:sy n="117" d="100"/>
        </p:scale>
        <p:origin x="-17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64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20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d001.com\projects\13229she\Eng\PM\B%20-%20Preliminary%20Design\6%20-%20Owner%20Meetings\20180905%20COW\Copy%20of%20.Sewer%20Rate%20Comparison%200807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d001.com\projects\13229she\Eng\PM\B%20-%20Preliminary%20Design\6%20-%20Owner%20Meetings\20180905%20COW\Copy%20of%20.Sewer%20Rate%20Comparison%2008071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d001.com\projects\13229she\Eng\PM\B%20-%20Preliminary%20Design\6%20-%20Owner%20Meetings\20180905%20COW\Wausau%20-%20COW%20-%20Sep%205%202018%20cost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d001.com\projects\13229she\Eng\PM\B%20-%20Preliminary%20Design\6%20-%20Owner%20Meetings\20180905%20COW\Copy%20of%20.Sewer%20Rate%20Comparison%20080718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d001.com\projects\13229she\Eng\PM\B%20-%20Preliminary%20Design\6%20-%20Owner%20Meetings\20180905%20COW\Copy%20of%20.Sewer%20Rate%20Comparison%20080718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d001.com\projects\13229she\Eng\PM\B%20-%20Preliminary%20Design\6%20-%20Owner%20Meetings\20180905%20COW\Copy%20of%20.Sewer%20Rate%20Comparison%200807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Revenue!$D$6:$D$10</c:f>
              <c:strCache>
                <c:ptCount val="5"/>
                <c:pt idx="0">
                  <c:v>Residential</c:v>
                </c:pt>
                <c:pt idx="1">
                  <c:v>Multi-Family Residential</c:v>
                </c:pt>
                <c:pt idx="2">
                  <c:v>Commercial</c:v>
                </c:pt>
                <c:pt idx="3">
                  <c:v>Industrial</c:v>
                </c:pt>
                <c:pt idx="4">
                  <c:v>Public Authority</c:v>
                </c:pt>
              </c:strCache>
            </c:strRef>
          </c:cat>
          <c:val>
            <c:numRef>
              <c:f>Revenue!$K$6:$K$10</c:f>
              <c:numCache>
                <c:formatCode>0%</c:formatCode>
                <c:ptCount val="5"/>
                <c:pt idx="0">
                  <c:v>0.54819180259559497</c:v>
                </c:pt>
                <c:pt idx="1">
                  <c:v>2.5883514261911315E-2</c:v>
                </c:pt>
                <c:pt idx="2">
                  <c:v>0.19815310540531847</c:v>
                </c:pt>
                <c:pt idx="3">
                  <c:v>0.13555150526615051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404519356955376"/>
          <c:y val="0.19684268601380867"/>
          <c:w val="0.33720480643044615"/>
          <c:h val="0.55845408024637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'Plot Data'!$A$3:$A$22</c:f>
              <c:strCache>
                <c:ptCount val="20"/>
                <c:pt idx="0">
                  <c:v>Tomahawk</c:v>
                </c:pt>
                <c:pt idx="1">
                  <c:v>Antigo</c:v>
                </c:pt>
                <c:pt idx="2">
                  <c:v>Brookfield</c:v>
                </c:pt>
                <c:pt idx="3">
                  <c:v>Green Bay</c:v>
                </c:pt>
                <c:pt idx="4">
                  <c:v>Oshkosh</c:v>
                </c:pt>
                <c:pt idx="5">
                  <c:v>Fond du Lac</c:v>
                </c:pt>
                <c:pt idx="6">
                  <c:v>Waukesha</c:v>
                </c:pt>
                <c:pt idx="7">
                  <c:v>Mosinee</c:v>
                </c:pt>
                <c:pt idx="8">
                  <c:v>Platteville</c:v>
                </c:pt>
                <c:pt idx="9">
                  <c:v>Marshfield</c:v>
                </c:pt>
                <c:pt idx="10">
                  <c:v>Stevens Point</c:v>
                </c:pt>
                <c:pt idx="11">
                  <c:v>Janesville</c:v>
                </c:pt>
                <c:pt idx="12">
                  <c:v>Manitowoc</c:v>
                </c:pt>
                <c:pt idx="13">
                  <c:v>Shawno</c:v>
                </c:pt>
                <c:pt idx="14">
                  <c:v>Beloit</c:v>
                </c:pt>
                <c:pt idx="15">
                  <c:v>Wisconsin Rapids</c:v>
                </c:pt>
                <c:pt idx="16">
                  <c:v>Racine</c:v>
                </c:pt>
                <c:pt idx="17">
                  <c:v>Eau Claire</c:v>
                </c:pt>
                <c:pt idx="18">
                  <c:v>Wausau</c:v>
                </c:pt>
                <c:pt idx="19">
                  <c:v>Kenosha</c:v>
                </c:pt>
              </c:strCache>
            </c:strRef>
          </c:cat>
          <c:val>
            <c:numRef>
              <c:f>'Plot Data'!$B$3:$B$22</c:f>
              <c:numCache>
                <c:formatCode>_(* #,##0.00_);_(* \(#,##0.00\);_(* "-"??_);_(@_)</c:formatCode>
                <c:ptCount val="20"/>
                <c:pt idx="0">
                  <c:v>44.26</c:v>
                </c:pt>
                <c:pt idx="1">
                  <c:v>36.520000000000003</c:v>
                </c:pt>
                <c:pt idx="2">
                  <c:v>34.675333333333334</c:v>
                </c:pt>
                <c:pt idx="3">
                  <c:v>29.400000000000002</c:v>
                </c:pt>
                <c:pt idx="4">
                  <c:v>29.06</c:v>
                </c:pt>
                <c:pt idx="5">
                  <c:v>28.791666666666668</c:v>
                </c:pt>
                <c:pt idx="6">
                  <c:v>25.585666666666668</c:v>
                </c:pt>
                <c:pt idx="7">
                  <c:v>25.5625</c:v>
                </c:pt>
                <c:pt idx="8">
                  <c:v>24.941666666666666</c:v>
                </c:pt>
                <c:pt idx="9">
                  <c:v>23.758333333333336</c:v>
                </c:pt>
                <c:pt idx="10">
                  <c:v>23.625</c:v>
                </c:pt>
                <c:pt idx="11">
                  <c:v>23.275000000000002</c:v>
                </c:pt>
                <c:pt idx="12">
                  <c:v>21.927666666666667</c:v>
                </c:pt>
                <c:pt idx="13">
                  <c:v>20.929166666666671</c:v>
                </c:pt>
                <c:pt idx="14">
                  <c:v>20.296666666666667</c:v>
                </c:pt>
                <c:pt idx="15">
                  <c:v>18.596666666666668</c:v>
                </c:pt>
                <c:pt idx="16">
                  <c:v>17.333333333333332</c:v>
                </c:pt>
                <c:pt idx="17">
                  <c:v>16.474999999999998</c:v>
                </c:pt>
                <c:pt idx="18">
                  <c:v>16.458333333333332</c:v>
                </c:pt>
                <c:pt idx="19">
                  <c:v>10.770333333333333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447360"/>
        <c:axId val="142448896"/>
      </c:barChart>
      <c:catAx>
        <c:axId val="14244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48896"/>
        <c:crosses val="autoZero"/>
        <c:auto val="1"/>
        <c:lblAlgn val="ctr"/>
        <c:lblOffset val="100"/>
        <c:noMultiLvlLbl val="0"/>
      </c:catAx>
      <c:valAx>
        <c:axId val="14244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4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'[Wausau - COW - Sep 5 2018 costs.xlsx]Sheet1'!$B$5:$B$7</c:f>
              <c:strCache>
                <c:ptCount val="3"/>
                <c:pt idx="0">
                  <c:v>Safety, Reliability, Performance</c:v>
                </c:pt>
                <c:pt idx="1">
                  <c:v>Capacity</c:v>
                </c:pt>
                <c:pt idx="2">
                  <c:v>Regulations: Phosphorus</c:v>
                </c:pt>
              </c:strCache>
            </c:strRef>
          </c:cat>
          <c:val>
            <c:numRef>
              <c:f>'[Wausau - COW - Sep 5 2018 costs.xlsx]Sheet1'!$C$5:$C$7</c:f>
              <c:numCache>
                <c:formatCode>General</c:formatCode>
                <c:ptCount val="3"/>
                <c:pt idx="0">
                  <c:v>55</c:v>
                </c:pt>
                <c:pt idx="1">
                  <c:v>18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33640912073491"/>
          <c:y val="0.20086891447661848"/>
          <c:w val="0.42038590879265092"/>
          <c:h val="0.59826198325457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Sheet1!$B$10:$B$13</c:f>
              <c:strCache>
                <c:ptCount val="4"/>
                <c:pt idx="0">
                  <c:v>Safety, Reliability, Performance</c:v>
                </c:pt>
                <c:pt idx="1">
                  <c:v>Capacity</c:v>
                </c:pt>
                <c:pt idx="2">
                  <c:v>Regulations: Phosphorus</c:v>
                </c:pt>
                <c:pt idx="3">
                  <c:v>Regionalization</c:v>
                </c:pt>
              </c:strCache>
            </c:strRef>
          </c:cat>
          <c:val>
            <c:numRef>
              <c:f>Sheet1!$C$10:$C$13</c:f>
              <c:numCache>
                <c:formatCode>General</c:formatCode>
                <c:ptCount val="4"/>
                <c:pt idx="0">
                  <c:v>55</c:v>
                </c:pt>
                <c:pt idx="1">
                  <c:v>18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234694881889769"/>
          <c:y val="0.18346639975136314"/>
          <c:w val="0.43140305118110234"/>
          <c:h val="0.63306701270508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221292650918628E-2"/>
          <c:y val="3.5590995210040811E-2"/>
          <c:w val="0.74468479330708648"/>
          <c:h val="0.78749394910658876"/>
        </c:manualLayout>
      </c:layout>
      <c:scatterChart>
        <c:scatterStyle val="lineMarker"/>
        <c:varyColors val="0"/>
        <c:ser>
          <c:idx val="0"/>
          <c:order val="0"/>
          <c:tx>
            <c:v>20-Yr Loan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'20 Yr No Cap Contribution'!$B$68:$B$113</c:f>
              <c:numCache>
                <c:formatCode>#,##0</c:formatCode>
                <c:ptCount val="46"/>
                <c:pt idx="0">
                  <c:v>50000000</c:v>
                </c:pt>
                <c:pt idx="1">
                  <c:v>51000000</c:v>
                </c:pt>
                <c:pt idx="2">
                  <c:v>52000000</c:v>
                </c:pt>
                <c:pt idx="3">
                  <c:v>53000000</c:v>
                </c:pt>
                <c:pt idx="4">
                  <c:v>54000000</c:v>
                </c:pt>
                <c:pt idx="5">
                  <c:v>55000000</c:v>
                </c:pt>
                <c:pt idx="6">
                  <c:v>56000000</c:v>
                </c:pt>
                <c:pt idx="7">
                  <c:v>57000000</c:v>
                </c:pt>
                <c:pt idx="8">
                  <c:v>58000000</c:v>
                </c:pt>
                <c:pt idx="9">
                  <c:v>59000000</c:v>
                </c:pt>
                <c:pt idx="10">
                  <c:v>60000000</c:v>
                </c:pt>
                <c:pt idx="11">
                  <c:v>61000000</c:v>
                </c:pt>
                <c:pt idx="12">
                  <c:v>62000000</c:v>
                </c:pt>
                <c:pt idx="13">
                  <c:v>63000000</c:v>
                </c:pt>
                <c:pt idx="14">
                  <c:v>64000000</c:v>
                </c:pt>
                <c:pt idx="15">
                  <c:v>65000000</c:v>
                </c:pt>
                <c:pt idx="16">
                  <c:v>66000000</c:v>
                </c:pt>
                <c:pt idx="17">
                  <c:v>67000000</c:v>
                </c:pt>
                <c:pt idx="18">
                  <c:v>68000000</c:v>
                </c:pt>
                <c:pt idx="19">
                  <c:v>69000000</c:v>
                </c:pt>
                <c:pt idx="20">
                  <c:v>70000000</c:v>
                </c:pt>
                <c:pt idx="21">
                  <c:v>71000000</c:v>
                </c:pt>
                <c:pt idx="22">
                  <c:v>72000000</c:v>
                </c:pt>
                <c:pt idx="23">
                  <c:v>73000000</c:v>
                </c:pt>
                <c:pt idx="24">
                  <c:v>74000000</c:v>
                </c:pt>
                <c:pt idx="25">
                  <c:v>75000000</c:v>
                </c:pt>
                <c:pt idx="26">
                  <c:v>76000000</c:v>
                </c:pt>
                <c:pt idx="27">
                  <c:v>77000000</c:v>
                </c:pt>
                <c:pt idx="28">
                  <c:v>78000000</c:v>
                </c:pt>
                <c:pt idx="29">
                  <c:v>79000000</c:v>
                </c:pt>
                <c:pt idx="30">
                  <c:v>80000000</c:v>
                </c:pt>
                <c:pt idx="31">
                  <c:v>81000000</c:v>
                </c:pt>
                <c:pt idx="32">
                  <c:v>82000000</c:v>
                </c:pt>
                <c:pt idx="33">
                  <c:v>83000000</c:v>
                </c:pt>
                <c:pt idx="34">
                  <c:v>84000000</c:v>
                </c:pt>
                <c:pt idx="35">
                  <c:v>85000000</c:v>
                </c:pt>
                <c:pt idx="36">
                  <c:v>86000000</c:v>
                </c:pt>
                <c:pt idx="37">
                  <c:v>87000000</c:v>
                </c:pt>
                <c:pt idx="38">
                  <c:v>88000000</c:v>
                </c:pt>
                <c:pt idx="39">
                  <c:v>89000000</c:v>
                </c:pt>
                <c:pt idx="40">
                  <c:v>90000000</c:v>
                </c:pt>
                <c:pt idx="41">
                  <c:v>91000000</c:v>
                </c:pt>
                <c:pt idx="42">
                  <c:v>92000000</c:v>
                </c:pt>
                <c:pt idx="43">
                  <c:v>93000000</c:v>
                </c:pt>
                <c:pt idx="44">
                  <c:v>94000000</c:v>
                </c:pt>
                <c:pt idx="45">
                  <c:v>95000000</c:v>
                </c:pt>
              </c:numCache>
            </c:numRef>
          </c:xVal>
          <c:yVal>
            <c:numRef>
              <c:f>'20 Yr No Cap Contribution'!$E$68:$E$113</c:f>
              <c:numCache>
                <c:formatCode>#,##0.00</c:formatCode>
                <c:ptCount val="46"/>
                <c:pt idx="0">
                  <c:v>9.7601361975563652</c:v>
                </c:pt>
                <c:pt idx="1">
                  <c:v>9.9553389215074919</c:v>
                </c:pt>
                <c:pt idx="2">
                  <c:v>10.15054164545862</c:v>
                </c:pt>
                <c:pt idx="3">
                  <c:v>10.345744369409747</c:v>
                </c:pt>
                <c:pt idx="4">
                  <c:v>10.540947093360876</c:v>
                </c:pt>
                <c:pt idx="5">
                  <c:v>10.736149817312</c:v>
                </c:pt>
                <c:pt idx="6">
                  <c:v>10.931352541263132</c:v>
                </c:pt>
                <c:pt idx="7">
                  <c:v>11.126555265214259</c:v>
                </c:pt>
                <c:pt idx="8">
                  <c:v>11.321757989165382</c:v>
                </c:pt>
                <c:pt idx="9">
                  <c:v>11.516960713116513</c:v>
                </c:pt>
                <c:pt idx="10">
                  <c:v>11.712163437067638</c:v>
                </c:pt>
                <c:pt idx="11">
                  <c:v>11.907366161018766</c:v>
                </c:pt>
                <c:pt idx="12">
                  <c:v>12.102568884969894</c:v>
                </c:pt>
                <c:pt idx="13">
                  <c:v>12.297771608921021</c:v>
                </c:pt>
                <c:pt idx="14">
                  <c:v>12.49297433287215</c:v>
                </c:pt>
                <c:pt idx="15">
                  <c:v>12.688177056823276</c:v>
                </c:pt>
                <c:pt idx="16">
                  <c:v>12.883379780774401</c:v>
                </c:pt>
                <c:pt idx="17">
                  <c:v>13.07858250472553</c:v>
                </c:pt>
                <c:pt idx="18">
                  <c:v>13.273785228676658</c:v>
                </c:pt>
                <c:pt idx="19">
                  <c:v>13.468987952627783</c:v>
                </c:pt>
                <c:pt idx="20">
                  <c:v>13.664190676578913</c:v>
                </c:pt>
                <c:pt idx="21">
                  <c:v>13.859393400530038</c:v>
                </c:pt>
                <c:pt idx="22">
                  <c:v>14.054596124481169</c:v>
                </c:pt>
                <c:pt idx="23">
                  <c:v>14.249798848432295</c:v>
                </c:pt>
                <c:pt idx="24">
                  <c:v>14.44500157238342</c:v>
                </c:pt>
                <c:pt idx="25">
                  <c:v>14.640204296334549</c:v>
                </c:pt>
                <c:pt idx="26">
                  <c:v>14.835407020285675</c:v>
                </c:pt>
                <c:pt idx="27">
                  <c:v>15.030609744236802</c:v>
                </c:pt>
                <c:pt idx="28">
                  <c:v>15.225812468187931</c:v>
                </c:pt>
                <c:pt idx="29">
                  <c:v>15.421015192139057</c:v>
                </c:pt>
                <c:pt idx="30">
                  <c:v>15.616217916090182</c:v>
                </c:pt>
                <c:pt idx="31">
                  <c:v>15.811420640041314</c:v>
                </c:pt>
                <c:pt idx="32">
                  <c:v>16.006623363992443</c:v>
                </c:pt>
                <c:pt idx="33">
                  <c:v>16.201826087943566</c:v>
                </c:pt>
                <c:pt idx="34">
                  <c:v>16.397028811894696</c:v>
                </c:pt>
                <c:pt idx="35">
                  <c:v>16.592231535845819</c:v>
                </c:pt>
                <c:pt idx="36">
                  <c:v>16.787434259796949</c:v>
                </c:pt>
                <c:pt idx="37">
                  <c:v>16.98263698374808</c:v>
                </c:pt>
                <c:pt idx="38">
                  <c:v>17.177839707699203</c:v>
                </c:pt>
                <c:pt idx="39">
                  <c:v>17.37304243165033</c:v>
                </c:pt>
                <c:pt idx="40">
                  <c:v>17.56824515560146</c:v>
                </c:pt>
                <c:pt idx="41">
                  <c:v>17.763447879552583</c:v>
                </c:pt>
                <c:pt idx="42">
                  <c:v>17.958650603503713</c:v>
                </c:pt>
                <c:pt idx="43">
                  <c:v>18.153853327454843</c:v>
                </c:pt>
                <c:pt idx="44">
                  <c:v>18.34905605140597</c:v>
                </c:pt>
                <c:pt idx="45">
                  <c:v>18.544258775357093</c:v>
                </c:pt>
              </c:numCache>
            </c:numRef>
          </c:yVal>
          <c:smooth val="0"/>
        </c:ser>
        <c:ser>
          <c:idx val="1"/>
          <c:order val="1"/>
          <c:tx>
            <c:v>30-Yr Loan</c:v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'30 Yr No Cap Contribution'!$B$68:$B$113</c:f>
              <c:numCache>
                <c:formatCode>#,##0</c:formatCode>
                <c:ptCount val="46"/>
                <c:pt idx="0">
                  <c:v>50000000</c:v>
                </c:pt>
                <c:pt idx="1">
                  <c:v>51000000</c:v>
                </c:pt>
                <c:pt idx="2">
                  <c:v>52000000</c:v>
                </c:pt>
                <c:pt idx="3">
                  <c:v>53000000</c:v>
                </c:pt>
                <c:pt idx="4">
                  <c:v>54000000</c:v>
                </c:pt>
                <c:pt idx="5">
                  <c:v>55000000</c:v>
                </c:pt>
                <c:pt idx="6">
                  <c:v>56000000</c:v>
                </c:pt>
                <c:pt idx="7">
                  <c:v>57000000</c:v>
                </c:pt>
                <c:pt idx="8">
                  <c:v>58000000</c:v>
                </c:pt>
                <c:pt idx="9">
                  <c:v>59000000</c:v>
                </c:pt>
                <c:pt idx="10">
                  <c:v>60000000</c:v>
                </c:pt>
                <c:pt idx="11">
                  <c:v>61000000</c:v>
                </c:pt>
                <c:pt idx="12">
                  <c:v>62000000</c:v>
                </c:pt>
                <c:pt idx="13">
                  <c:v>63000000</c:v>
                </c:pt>
                <c:pt idx="14">
                  <c:v>64000000</c:v>
                </c:pt>
                <c:pt idx="15">
                  <c:v>65000000</c:v>
                </c:pt>
                <c:pt idx="16">
                  <c:v>66000000</c:v>
                </c:pt>
                <c:pt idx="17">
                  <c:v>67000000</c:v>
                </c:pt>
                <c:pt idx="18">
                  <c:v>68000000</c:v>
                </c:pt>
                <c:pt idx="19">
                  <c:v>69000000</c:v>
                </c:pt>
                <c:pt idx="20">
                  <c:v>70000000</c:v>
                </c:pt>
                <c:pt idx="21">
                  <c:v>71000000</c:v>
                </c:pt>
                <c:pt idx="22">
                  <c:v>72000000</c:v>
                </c:pt>
                <c:pt idx="23">
                  <c:v>73000000</c:v>
                </c:pt>
                <c:pt idx="24">
                  <c:v>74000000</c:v>
                </c:pt>
                <c:pt idx="25">
                  <c:v>75000000</c:v>
                </c:pt>
                <c:pt idx="26">
                  <c:v>76000000</c:v>
                </c:pt>
                <c:pt idx="27">
                  <c:v>77000000</c:v>
                </c:pt>
                <c:pt idx="28">
                  <c:v>78000000</c:v>
                </c:pt>
                <c:pt idx="29">
                  <c:v>79000000</c:v>
                </c:pt>
                <c:pt idx="30">
                  <c:v>80000000</c:v>
                </c:pt>
                <c:pt idx="31">
                  <c:v>81000000</c:v>
                </c:pt>
                <c:pt idx="32">
                  <c:v>82000000</c:v>
                </c:pt>
                <c:pt idx="33">
                  <c:v>83000000</c:v>
                </c:pt>
                <c:pt idx="34">
                  <c:v>84000000</c:v>
                </c:pt>
                <c:pt idx="35">
                  <c:v>85000000</c:v>
                </c:pt>
                <c:pt idx="36">
                  <c:v>86000000</c:v>
                </c:pt>
                <c:pt idx="37">
                  <c:v>87000000</c:v>
                </c:pt>
                <c:pt idx="38">
                  <c:v>88000000</c:v>
                </c:pt>
                <c:pt idx="39">
                  <c:v>89000000</c:v>
                </c:pt>
                <c:pt idx="40">
                  <c:v>90000000</c:v>
                </c:pt>
                <c:pt idx="41">
                  <c:v>91000000</c:v>
                </c:pt>
                <c:pt idx="42">
                  <c:v>92000000</c:v>
                </c:pt>
                <c:pt idx="43">
                  <c:v>93000000</c:v>
                </c:pt>
                <c:pt idx="44">
                  <c:v>94000000</c:v>
                </c:pt>
                <c:pt idx="45">
                  <c:v>95000000</c:v>
                </c:pt>
              </c:numCache>
            </c:numRef>
          </c:xVal>
          <c:yVal>
            <c:numRef>
              <c:f>'30 Yr No Cap Contribution'!$E$68:$E$113</c:f>
              <c:numCache>
                <c:formatCode>#,##0.00</c:formatCode>
                <c:ptCount val="46"/>
                <c:pt idx="0">
                  <c:v>7.2856296284049229</c:v>
                </c:pt>
                <c:pt idx="1">
                  <c:v>7.431342220973022</c:v>
                </c:pt>
                <c:pt idx="2">
                  <c:v>7.5770548135411211</c:v>
                </c:pt>
                <c:pt idx="3">
                  <c:v>7.7227674061092202</c:v>
                </c:pt>
                <c:pt idx="4">
                  <c:v>7.8684799986773184</c:v>
                </c:pt>
                <c:pt idx="5">
                  <c:v>8.0141925912454166</c:v>
                </c:pt>
                <c:pt idx="6">
                  <c:v>8.1599051838135157</c:v>
                </c:pt>
                <c:pt idx="7">
                  <c:v>8.305617776381613</c:v>
                </c:pt>
                <c:pt idx="8">
                  <c:v>8.4513303689497121</c:v>
                </c:pt>
                <c:pt idx="9">
                  <c:v>8.5970429615178112</c:v>
                </c:pt>
                <c:pt idx="10">
                  <c:v>8.7427555540859085</c:v>
                </c:pt>
                <c:pt idx="11">
                  <c:v>8.8884681466540076</c:v>
                </c:pt>
                <c:pt idx="12">
                  <c:v>9.034180739222105</c:v>
                </c:pt>
                <c:pt idx="13">
                  <c:v>9.1798933317902058</c:v>
                </c:pt>
                <c:pt idx="14">
                  <c:v>9.3256059243583049</c:v>
                </c:pt>
                <c:pt idx="15">
                  <c:v>9.4713185169264005</c:v>
                </c:pt>
                <c:pt idx="16">
                  <c:v>9.6170311094945014</c:v>
                </c:pt>
                <c:pt idx="17">
                  <c:v>9.7627437020625987</c:v>
                </c:pt>
                <c:pt idx="18">
                  <c:v>9.9084562946306978</c:v>
                </c:pt>
                <c:pt idx="19">
                  <c:v>10.054168887198793</c:v>
                </c:pt>
                <c:pt idx="20">
                  <c:v>10.199881479766896</c:v>
                </c:pt>
                <c:pt idx="21">
                  <c:v>10.345594072334992</c:v>
                </c:pt>
                <c:pt idx="22">
                  <c:v>10.491306664903091</c:v>
                </c:pt>
                <c:pt idx="23">
                  <c:v>10.63701925747119</c:v>
                </c:pt>
                <c:pt idx="24">
                  <c:v>10.782731850039289</c:v>
                </c:pt>
                <c:pt idx="25">
                  <c:v>10.928444442607386</c:v>
                </c:pt>
                <c:pt idx="26">
                  <c:v>11.074157035175485</c:v>
                </c:pt>
                <c:pt idx="27">
                  <c:v>11.219869627743583</c:v>
                </c:pt>
                <c:pt idx="28">
                  <c:v>11.365582220311682</c:v>
                </c:pt>
                <c:pt idx="29">
                  <c:v>11.511294812879781</c:v>
                </c:pt>
                <c:pt idx="30">
                  <c:v>11.65700740544788</c:v>
                </c:pt>
                <c:pt idx="31">
                  <c:v>11.802719998015977</c:v>
                </c:pt>
                <c:pt idx="32">
                  <c:v>11.948432590584074</c:v>
                </c:pt>
                <c:pt idx="33">
                  <c:v>12.094145183152174</c:v>
                </c:pt>
                <c:pt idx="34">
                  <c:v>12.239857775720273</c:v>
                </c:pt>
                <c:pt idx="35">
                  <c:v>12.385570368288374</c:v>
                </c:pt>
                <c:pt idx="36">
                  <c:v>12.531282960856469</c:v>
                </c:pt>
                <c:pt idx="37">
                  <c:v>12.67699555342457</c:v>
                </c:pt>
                <c:pt idx="38">
                  <c:v>12.822708145992667</c:v>
                </c:pt>
                <c:pt idx="39">
                  <c:v>12.968420738560765</c:v>
                </c:pt>
                <c:pt idx="40">
                  <c:v>13.114133331128864</c:v>
                </c:pt>
                <c:pt idx="41">
                  <c:v>13.259845923696961</c:v>
                </c:pt>
                <c:pt idx="42">
                  <c:v>13.40555851626506</c:v>
                </c:pt>
                <c:pt idx="43">
                  <c:v>13.551271108833157</c:v>
                </c:pt>
                <c:pt idx="44">
                  <c:v>13.696983701401257</c:v>
                </c:pt>
                <c:pt idx="45">
                  <c:v>13.842696293969357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635200"/>
        <c:axId val="125645952"/>
      </c:scatterChart>
      <c:valAx>
        <c:axId val="125635200"/>
        <c:scaling>
          <c:orientation val="minMax"/>
          <c:max val="95000000"/>
          <c:min val="5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Amount Borrowed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45952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2564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35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Existing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cat>
            <c:strRef>
              <c:f>'Incr Plot'!$A$3:$A$22</c:f>
              <c:strCache>
                <c:ptCount val="20"/>
                <c:pt idx="0">
                  <c:v>Tomahawk</c:v>
                </c:pt>
                <c:pt idx="1">
                  <c:v>Antigo</c:v>
                </c:pt>
                <c:pt idx="2">
                  <c:v>Brookfield</c:v>
                </c:pt>
                <c:pt idx="3">
                  <c:v>Green Bay</c:v>
                </c:pt>
                <c:pt idx="4">
                  <c:v>Oshkosh</c:v>
                </c:pt>
                <c:pt idx="5">
                  <c:v>Fond du Lac</c:v>
                </c:pt>
                <c:pt idx="6">
                  <c:v>Waukesha</c:v>
                </c:pt>
                <c:pt idx="7">
                  <c:v>Mosinee</c:v>
                </c:pt>
                <c:pt idx="8">
                  <c:v>Platteville</c:v>
                </c:pt>
                <c:pt idx="9">
                  <c:v>Marshfield</c:v>
                </c:pt>
                <c:pt idx="10">
                  <c:v>Stevens Point</c:v>
                </c:pt>
                <c:pt idx="11">
                  <c:v>Janesville</c:v>
                </c:pt>
                <c:pt idx="12">
                  <c:v>Manitowoc</c:v>
                </c:pt>
                <c:pt idx="13">
                  <c:v>Shawno</c:v>
                </c:pt>
                <c:pt idx="14">
                  <c:v>Beloit</c:v>
                </c:pt>
                <c:pt idx="15">
                  <c:v>Wisconsin Rapids</c:v>
                </c:pt>
                <c:pt idx="16">
                  <c:v>Racine</c:v>
                </c:pt>
                <c:pt idx="17">
                  <c:v>Eau Claire</c:v>
                </c:pt>
                <c:pt idx="18">
                  <c:v>Wausau</c:v>
                </c:pt>
                <c:pt idx="19">
                  <c:v>Kenosha</c:v>
                </c:pt>
              </c:strCache>
            </c:strRef>
          </c:cat>
          <c:val>
            <c:numRef>
              <c:f>'Incr Plot'!$B$3:$B$22</c:f>
              <c:numCache>
                <c:formatCode>_(* #,##0.00_);_(* \(#,##0.00\);_(* "-"??_);_(@_)</c:formatCode>
                <c:ptCount val="20"/>
                <c:pt idx="0">
                  <c:v>44.26</c:v>
                </c:pt>
                <c:pt idx="1">
                  <c:v>36.520000000000003</c:v>
                </c:pt>
                <c:pt idx="2">
                  <c:v>34.675333333333334</c:v>
                </c:pt>
                <c:pt idx="3">
                  <c:v>29.400000000000002</c:v>
                </c:pt>
                <c:pt idx="4">
                  <c:v>29.06</c:v>
                </c:pt>
                <c:pt idx="5">
                  <c:v>28.791666666666668</c:v>
                </c:pt>
                <c:pt idx="6">
                  <c:v>25.585666666666668</c:v>
                </c:pt>
                <c:pt idx="7">
                  <c:v>25.5625</c:v>
                </c:pt>
                <c:pt idx="8">
                  <c:v>24.941666666666666</c:v>
                </c:pt>
                <c:pt idx="9">
                  <c:v>23.758333333333336</c:v>
                </c:pt>
                <c:pt idx="10">
                  <c:v>23.625</c:v>
                </c:pt>
                <c:pt idx="11">
                  <c:v>23.275000000000002</c:v>
                </c:pt>
                <c:pt idx="12">
                  <c:v>21.927666666666667</c:v>
                </c:pt>
                <c:pt idx="13">
                  <c:v>20.929166666666671</c:v>
                </c:pt>
                <c:pt idx="14">
                  <c:v>20.296666666666667</c:v>
                </c:pt>
                <c:pt idx="15">
                  <c:v>18.596666666666668</c:v>
                </c:pt>
                <c:pt idx="16">
                  <c:v>17.333333333333332</c:v>
                </c:pt>
                <c:pt idx="17">
                  <c:v>16.474999999999998</c:v>
                </c:pt>
                <c:pt idx="18">
                  <c:v>16.458333333333332</c:v>
                </c:pt>
                <c:pt idx="19">
                  <c:v>10.770333333333333</c:v>
                </c:pt>
              </c:numCache>
            </c:numRef>
          </c:val>
        </c:ser>
        <c:ser>
          <c:idx val="1"/>
          <c:order val="1"/>
          <c:tx>
            <c:v>Most Probable Increase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'Incr Plot'!$A$3:$A$22</c:f>
              <c:strCache>
                <c:ptCount val="20"/>
                <c:pt idx="0">
                  <c:v>Tomahawk</c:v>
                </c:pt>
                <c:pt idx="1">
                  <c:v>Antigo</c:v>
                </c:pt>
                <c:pt idx="2">
                  <c:v>Brookfield</c:v>
                </c:pt>
                <c:pt idx="3">
                  <c:v>Green Bay</c:v>
                </c:pt>
                <c:pt idx="4">
                  <c:v>Oshkosh</c:v>
                </c:pt>
                <c:pt idx="5">
                  <c:v>Fond du Lac</c:v>
                </c:pt>
                <c:pt idx="6">
                  <c:v>Waukesha</c:v>
                </c:pt>
                <c:pt idx="7">
                  <c:v>Mosinee</c:v>
                </c:pt>
                <c:pt idx="8">
                  <c:v>Platteville</c:v>
                </c:pt>
                <c:pt idx="9">
                  <c:v>Marshfield</c:v>
                </c:pt>
                <c:pt idx="10">
                  <c:v>Stevens Point</c:v>
                </c:pt>
                <c:pt idx="11">
                  <c:v>Janesville</c:v>
                </c:pt>
                <c:pt idx="12">
                  <c:v>Manitowoc</c:v>
                </c:pt>
                <c:pt idx="13">
                  <c:v>Shawno</c:v>
                </c:pt>
                <c:pt idx="14">
                  <c:v>Beloit</c:v>
                </c:pt>
                <c:pt idx="15">
                  <c:v>Wisconsin Rapids</c:v>
                </c:pt>
                <c:pt idx="16">
                  <c:v>Racine</c:v>
                </c:pt>
                <c:pt idx="17">
                  <c:v>Eau Claire</c:v>
                </c:pt>
                <c:pt idx="18">
                  <c:v>Wausau</c:v>
                </c:pt>
                <c:pt idx="19">
                  <c:v>Kenosha</c:v>
                </c:pt>
              </c:strCache>
            </c:strRef>
          </c:cat>
          <c:val>
            <c:numRef>
              <c:f>'Incr Plot'!$C$3:$C$22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13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694720"/>
        <c:axId val="125696256"/>
      </c:barChart>
      <c:catAx>
        <c:axId val="1256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96256"/>
        <c:crosses val="autoZero"/>
        <c:auto val="1"/>
        <c:lblAlgn val="ctr"/>
        <c:lblOffset val="100"/>
        <c:noMultiLvlLbl val="0"/>
      </c:catAx>
      <c:valAx>
        <c:axId val="12569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9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Existing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cat>
            <c:strRef>
              <c:f>'Incr Plot'!$A$3:$A$22</c:f>
              <c:strCache>
                <c:ptCount val="20"/>
                <c:pt idx="0">
                  <c:v>Tomahawk</c:v>
                </c:pt>
                <c:pt idx="1">
                  <c:v>Antigo</c:v>
                </c:pt>
                <c:pt idx="2">
                  <c:v>Brookfield</c:v>
                </c:pt>
                <c:pt idx="3">
                  <c:v>Green Bay</c:v>
                </c:pt>
                <c:pt idx="4">
                  <c:v>Oshkosh</c:v>
                </c:pt>
                <c:pt idx="5">
                  <c:v>Fond du Lac</c:v>
                </c:pt>
                <c:pt idx="6">
                  <c:v>Waukesha</c:v>
                </c:pt>
                <c:pt idx="7">
                  <c:v>Mosinee</c:v>
                </c:pt>
                <c:pt idx="8">
                  <c:v>Platteville</c:v>
                </c:pt>
                <c:pt idx="9">
                  <c:v>Marshfield</c:v>
                </c:pt>
                <c:pt idx="10">
                  <c:v>Stevens Point</c:v>
                </c:pt>
                <c:pt idx="11">
                  <c:v>Janesville</c:v>
                </c:pt>
                <c:pt idx="12">
                  <c:v>Manitowoc</c:v>
                </c:pt>
                <c:pt idx="13">
                  <c:v>Shawno</c:v>
                </c:pt>
                <c:pt idx="14">
                  <c:v>Beloit</c:v>
                </c:pt>
                <c:pt idx="15">
                  <c:v>Wisconsin Rapids</c:v>
                </c:pt>
                <c:pt idx="16">
                  <c:v>Racine</c:v>
                </c:pt>
                <c:pt idx="17">
                  <c:v>Eau Claire</c:v>
                </c:pt>
                <c:pt idx="18">
                  <c:v>Wausau</c:v>
                </c:pt>
                <c:pt idx="19">
                  <c:v>Kenosha</c:v>
                </c:pt>
              </c:strCache>
            </c:strRef>
          </c:cat>
          <c:val>
            <c:numRef>
              <c:f>'Incr Plot'!$B$3:$B$22</c:f>
              <c:numCache>
                <c:formatCode>_(* #,##0.00_);_(* \(#,##0.00\);_(* "-"??_);_(@_)</c:formatCode>
                <c:ptCount val="20"/>
                <c:pt idx="0">
                  <c:v>44.26</c:v>
                </c:pt>
                <c:pt idx="1">
                  <c:v>36.520000000000003</c:v>
                </c:pt>
                <c:pt idx="2">
                  <c:v>34.675333333333334</c:v>
                </c:pt>
                <c:pt idx="3">
                  <c:v>29.400000000000002</c:v>
                </c:pt>
                <c:pt idx="4">
                  <c:v>29.06</c:v>
                </c:pt>
                <c:pt idx="5">
                  <c:v>28.791666666666668</c:v>
                </c:pt>
                <c:pt idx="6">
                  <c:v>25.585666666666668</c:v>
                </c:pt>
                <c:pt idx="7">
                  <c:v>25.5625</c:v>
                </c:pt>
                <c:pt idx="8">
                  <c:v>24.941666666666666</c:v>
                </c:pt>
                <c:pt idx="9">
                  <c:v>23.758333333333336</c:v>
                </c:pt>
                <c:pt idx="10">
                  <c:v>23.625</c:v>
                </c:pt>
                <c:pt idx="11">
                  <c:v>23.275000000000002</c:v>
                </c:pt>
                <c:pt idx="12">
                  <c:v>21.927666666666667</c:v>
                </c:pt>
                <c:pt idx="13">
                  <c:v>20.929166666666671</c:v>
                </c:pt>
                <c:pt idx="14">
                  <c:v>20.296666666666667</c:v>
                </c:pt>
                <c:pt idx="15">
                  <c:v>18.596666666666668</c:v>
                </c:pt>
                <c:pt idx="16">
                  <c:v>17.333333333333332</c:v>
                </c:pt>
                <c:pt idx="17">
                  <c:v>16.474999999999998</c:v>
                </c:pt>
                <c:pt idx="18">
                  <c:v>16.458333333333332</c:v>
                </c:pt>
                <c:pt idx="19">
                  <c:v>10.770333333333333</c:v>
                </c:pt>
              </c:numCache>
            </c:numRef>
          </c:val>
        </c:ser>
        <c:ser>
          <c:idx val="1"/>
          <c:order val="1"/>
          <c:tx>
            <c:v>Most Probable Increase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'Incr Plot'!$A$3:$A$22</c:f>
              <c:strCache>
                <c:ptCount val="20"/>
                <c:pt idx="0">
                  <c:v>Tomahawk</c:v>
                </c:pt>
                <c:pt idx="1">
                  <c:v>Antigo</c:v>
                </c:pt>
                <c:pt idx="2">
                  <c:v>Brookfield</c:v>
                </c:pt>
                <c:pt idx="3">
                  <c:v>Green Bay</c:v>
                </c:pt>
                <c:pt idx="4">
                  <c:v>Oshkosh</c:v>
                </c:pt>
                <c:pt idx="5">
                  <c:v>Fond du Lac</c:v>
                </c:pt>
                <c:pt idx="6">
                  <c:v>Waukesha</c:v>
                </c:pt>
                <c:pt idx="7">
                  <c:v>Mosinee</c:v>
                </c:pt>
                <c:pt idx="8">
                  <c:v>Platteville</c:v>
                </c:pt>
                <c:pt idx="9">
                  <c:v>Marshfield</c:v>
                </c:pt>
                <c:pt idx="10">
                  <c:v>Stevens Point</c:v>
                </c:pt>
                <c:pt idx="11">
                  <c:v>Janesville</c:v>
                </c:pt>
                <c:pt idx="12">
                  <c:v>Manitowoc</c:v>
                </c:pt>
                <c:pt idx="13">
                  <c:v>Shawno</c:v>
                </c:pt>
                <c:pt idx="14">
                  <c:v>Beloit</c:v>
                </c:pt>
                <c:pt idx="15">
                  <c:v>Wisconsin Rapids</c:v>
                </c:pt>
                <c:pt idx="16">
                  <c:v>Racine</c:v>
                </c:pt>
                <c:pt idx="17">
                  <c:v>Eau Claire</c:v>
                </c:pt>
                <c:pt idx="18">
                  <c:v>Wausau</c:v>
                </c:pt>
                <c:pt idx="19">
                  <c:v>Kenosha</c:v>
                </c:pt>
              </c:strCache>
            </c:strRef>
          </c:cat>
          <c:val>
            <c:numRef>
              <c:f>'Incr Plot'!$C$3:$C$22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13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952768"/>
        <c:axId val="125954304"/>
      </c:barChart>
      <c:catAx>
        <c:axId val="12595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54304"/>
        <c:crosses val="autoZero"/>
        <c:auto val="1"/>
        <c:lblAlgn val="ctr"/>
        <c:lblOffset val="100"/>
        <c:noMultiLvlLbl val="0"/>
      </c:catAx>
      <c:valAx>
        <c:axId val="12595430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5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343" cy="467072"/>
          </a:xfrm>
          <a:prstGeom prst="rect">
            <a:avLst/>
          </a:prstGeom>
        </p:spPr>
        <p:txBody>
          <a:bodyPr vert="horz" lIns="93322" tIns="46660" rIns="93322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3" cy="467072"/>
          </a:xfrm>
          <a:prstGeom prst="rect">
            <a:avLst/>
          </a:prstGeom>
        </p:spPr>
        <p:txBody>
          <a:bodyPr vert="horz" lIns="93322" tIns="46660" rIns="93322" bIns="46660" rtlCol="0"/>
          <a:lstStyle>
            <a:lvl1pPr algn="r">
              <a:defRPr sz="1200"/>
            </a:lvl1pPr>
          </a:lstStyle>
          <a:p>
            <a:fld id="{5AB4EC81-BC28-4484-95E4-F859184110AC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2"/>
            <a:ext cx="3043343" cy="467071"/>
          </a:xfrm>
          <a:prstGeom prst="rect">
            <a:avLst/>
          </a:prstGeom>
        </p:spPr>
        <p:txBody>
          <a:bodyPr vert="horz" lIns="93322" tIns="46660" rIns="93322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2"/>
            <a:ext cx="3043343" cy="467071"/>
          </a:xfrm>
          <a:prstGeom prst="rect">
            <a:avLst/>
          </a:prstGeom>
        </p:spPr>
        <p:txBody>
          <a:bodyPr vert="horz" lIns="93322" tIns="46660" rIns="93322" bIns="46660" rtlCol="0" anchor="b"/>
          <a:lstStyle>
            <a:lvl1pPr algn="r">
              <a:defRPr sz="1200"/>
            </a:lvl1pPr>
          </a:lstStyle>
          <a:p>
            <a:fld id="{EC766301-9C9A-49CA-AC27-A7A71D2E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0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343" cy="467072"/>
          </a:xfrm>
          <a:prstGeom prst="rect">
            <a:avLst/>
          </a:prstGeom>
        </p:spPr>
        <p:txBody>
          <a:bodyPr vert="horz" lIns="93322" tIns="46660" rIns="93322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3" cy="467072"/>
          </a:xfrm>
          <a:prstGeom prst="rect">
            <a:avLst/>
          </a:prstGeom>
        </p:spPr>
        <p:txBody>
          <a:bodyPr vert="horz" lIns="93322" tIns="46660" rIns="93322" bIns="46660" rtlCol="0"/>
          <a:lstStyle>
            <a:lvl1pPr algn="r">
              <a:defRPr sz="1200"/>
            </a:lvl1pPr>
          </a:lstStyle>
          <a:p>
            <a:fld id="{189CB79E-E144-4DB6-9855-FDB61A5D25DB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2" tIns="46660" rIns="93322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2" tIns="46660" rIns="93322" bIns="466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32"/>
            <a:ext cx="3043343" cy="467071"/>
          </a:xfrm>
          <a:prstGeom prst="rect">
            <a:avLst/>
          </a:prstGeom>
        </p:spPr>
        <p:txBody>
          <a:bodyPr vert="horz" lIns="93322" tIns="46660" rIns="93322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2"/>
            <a:ext cx="3043343" cy="467071"/>
          </a:xfrm>
          <a:prstGeom prst="rect">
            <a:avLst/>
          </a:prstGeom>
        </p:spPr>
        <p:txBody>
          <a:bodyPr vert="horz" lIns="93322" tIns="46660" rIns="93322" bIns="46660" rtlCol="0" anchor="b"/>
          <a:lstStyle>
            <a:lvl1pPr algn="r">
              <a:defRPr sz="1200"/>
            </a:lvl1pPr>
          </a:lstStyle>
          <a:p>
            <a:fld id="{EBD08772-F14A-49B5-BBE1-9F238F09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3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8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8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4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9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9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7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3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762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>
            <a:lvl1pPr algn="ctr">
              <a:defRPr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7119" y="1595269"/>
            <a:ext cx="106527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595269"/>
            <a:ext cx="914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97050" y="1595269"/>
            <a:ext cx="457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70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104" y="637527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25555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7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104" y="637527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7119" y="1595269"/>
            <a:ext cx="106527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1595269"/>
            <a:ext cx="914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97050" y="1595269"/>
            <a:ext cx="457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6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104" y="637527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96088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>
            <a:lvl1pPr algn="ctr">
              <a:defRPr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104" y="637527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75601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104" y="637527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06553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104" y="637527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5669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429374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74531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8488"/>
            <a:ext cx="10972800" cy="5475643"/>
          </a:xfrm>
        </p:spPr>
        <p:txBody>
          <a:bodyPr anchor="t">
            <a:norm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A Wastewater Project Update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>
                <a:latin typeface="+mn-lt"/>
              </a:rPr>
              <a:t>Utility Commission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Wausau</a:t>
            </a:r>
            <a:r>
              <a:rPr lang="en-US" sz="3600" dirty="0">
                <a:latin typeface="+mn-lt"/>
              </a:rPr>
              <a:t>, </a:t>
            </a:r>
            <a:r>
              <a:rPr lang="en-US" sz="3600" dirty="0" smtClean="0">
                <a:latin typeface="+mn-lt"/>
              </a:rPr>
              <a:t>WI</a:t>
            </a:r>
            <a:br>
              <a:rPr lang="en-US" sz="3600" dirty="0" smtClean="0">
                <a:latin typeface="+mn-lt"/>
              </a:rPr>
            </a:b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3600" dirty="0" smtClean="0">
                <a:latin typeface="+mn-lt"/>
              </a:rPr>
              <a:t>September 4, 2018</a:t>
            </a:r>
            <a:endParaRPr lang="en-US" sz="36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57658" y="4945828"/>
            <a:ext cx="9476685" cy="1554480"/>
            <a:chOff x="1577653" y="4945828"/>
            <a:chExt cx="9476685" cy="15544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898" y="4945828"/>
              <a:ext cx="4663440" cy="15544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" t="38017" r="2145" b="38182"/>
            <a:stretch/>
          </p:blipFill>
          <p:spPr>
            <a:xfrm>
              <a:off x="1577653" y="5380168"/>
              <a:ext cx="4252910" cy="68580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6096000" y="5320329"/>
              <a:ext cx="0" cy="8054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47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Resource Recovery Facility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10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2"/>
          <a:srcRect t="26209" b="2845"/>
          <a:stretch/>
        </p:blipFill>
        <p:spPr>
          <a:xfrm>
            <a:off x="1229164" y="2626241"/>
            <a:ext cx="9733672" cy="4114157"/>
          </a:xfrm>
          <a:prstGeom prst="rect">
            <a:avLst/>
          </a:prstGeom>
        </p:spPr>
      </p:pic>
      <p:sp>
        <p:nvSpPr>
          <p:cNvPr id="107" name="TextBox 106"/>
          <p:cNvSpPr txBox="1">
            <a:spLocks/>
          </p:cNvSpPr>
          <p:nvPr/>
        </p:nvSpPr>
        <p:spPr>
          <a:xfrm>
            <a:off x="4821396" y="5720395"/>
            <a:ext cx="2474976" cy="646986"/>
          </a:xfrm>
          <a:prstGeom prst="roundRect">
            <a:avLst/>
          </a:prstGeom>
          <a:solidFill>
            <a:srgbClr val="8D936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Nutrients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>
            <a:spLocks/>
          </p:cNvSpPr>
          <p:nvPr/>
        </p:nvSpPr>
        <p:spPr>
          <a:xfrm>
            <a:off x="2186516" y="5720395"/>
            <a:ext cx="2474976" cy="64698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Clean Water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>
            <a:spLocks/>
          </p:cNvSpPr>
          <p:nvPr/>
        </p:nvSpPr>
        <p:spPr>
          <a:xfrm>
            <a:off x="7456276" y="5720395"/>
            <a:ext cx="2474976" cy="646986"/>
          </a:xfrm>
          <a:prstGeom prst="roundRect">
            <a:avLst/>
          </a:prstGeom>
          <a:solidFill>
            <a:srgbClr val="D06F3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Energy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1082" y="2895600"/>
            <a:ext cx="1416797" cy="322729"/>
          </a:xfrm>
          <a:custGeom>
            <a:avLst/>
            <a:gdLst>
              <a:gd name="connsiteX0" fmla="*/ 0 w 1461247"/>
              <a:gd name="connsiteY0" fmla="*/ 0 h 322729"/>
              <a:gd name="connsiteX1" fmla="*/ 1461247 w 1461247"/>
              <a:gd name="connsiteY1" fmla="*/ 0 h 322729"/>
              <a:gd name="connsiteX2" fmla="*/ 1461247 w 1461247"/>
              <a:gd name="connsiteY2" fmla="*/ 322729 h 322729"/>
              <a:gd name="connsiteX3" fmla="*/ 0 w 1461247"/>
              <a:gd name="connsiteY3" fmla="*/ 322729 h 322729"/>
              <a:gd name="connsiteX4" fmla="*/ 0 w 1461247"/>
              <a:gd name="connsiteY4" fmla="*/ 0 h 322729"/>
              <a:gd name="connsiteX0" fmla="*/ 44824 w 1461247"/>
              <a:gd name="connsiteY0" fmla="*/ 0 h 331694"/>
              <a:gd name="connsiteX1" fmla="*/ 1461247 w 1461247"/>
              <a:gd name="connsiteY1" fmla="*/ 8965 h 331694"/>
              <a:gd name="connsiteX2" fmla="*/ 1461247 w 1461247"/>
              <a:gd name="connsiteY2" fmla="*/ 331694 h 331694"/>
              <a:gd name="connsiteX3" fmla="*/ 0 w 1461247"/>
              <a:gd name="connsiteY3" fmla="*/ 331694 h 331694"/>
              <a:gd name="connsiteX4" fmla="*/ 44824 w 1461247"/>
              <a:gd name="connsiteY4" fmla="*/ 0 h 331694"/>
              <a:gd name="connsiteX0" fmla="*/ 44824 w 1461247"/>
              <a:gd name="connsiteY0" fmla="*/ 0 h 331694"/>
              <a:gd name="connsiteX1" fmla="*/ 1416423 w 1461247"/>
              <a:gd name="connsiteY1" fmla="*/ 8965 h 331694"/>
              <a:gd name="connsiteX2" fmla="*/ 1461247 w 1461247"/>
              <a:gd name="connsiteY2" fmla="*/ 331694 h 331694"/>
              <a:gd name="connsiteX3" fmla="*/ 0 w 1461247"/>
              <a:gd name="connsiteY3" fmla="*/ 331694 h 331694"/>
              <a:gd name="connsiteX4" fmla="*/ 44824 w 1461247"/>
              <a:gd name="connsiteY4" fmla="*/ 0 h 331694"/>
              <a:gd name="connsiteX0" fmla="*/ 79749 w 1461247"/>
              <a:gd name="connsiteY0" fmla="*/ 22785 h 322729"/>
              <a:gd name="connsiteX1" fmla="*/ 1416423 w 1461247"/>
              <a:gd name="connsiteY1" fmla="*/ 0 h 322729"/>
              <a:gd name="connsiteX2" fmla="*/ 1461247 w 1461247"/>
              <a:gd name="connsiteY2" fmla="*/ 322729 h 322729"/>
              <a:gd name="connsiteX3" fmla="*/ 0 w 1461247"/>
              <a:gd name="connsiteY3" fmla="*/ 322729 h 322729"/>
              <a:gd name="connsiteX4" fmla="*/ 79749 w 1461247"/>
              <a:gd name="connsiteY4" fmla="*/ 22785 h 322729"/>
              <a:gd name="connsiteX0" fmla="*/ 79749 w 1416797"/>
              <a:gd name="connsiteY0" fmla="*/ 22785 h 322729"/>
              <a:gd name="connsiteX1" fmla="*/ 1416423 w 1416797"/>
              <a:gd name="connsiteY1" fmla="*/ 0 h 322729"/>
              <a:gd name="connsiteX2" fmla="*/ 1416797 w 1416797"/>
              <a:gd name="connsiteY2" fmla="*/ 319554 h 322729"/>
              <a:gd name="connsiteX3" fmla="*/ 0 w 1416797"/>
              <a:gd name="connsiteY3" fmla="*/ 322729 h 322729"/>
              <a:gd name="connsiteX4" fmla="*/ 79749 w 1416797"/>
              <a:gd name="connsiteY4" fmla="*/ 22785 h 3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797" h="322729">
                <a:moveTo>
                  <a:pt x="79749" y="22785"/>
                </a:moveTo>
                <a:lnTo>
                  <a:pt x="1416423" y="0"/>
                </a:lnTo>
                <a:cubicBezTo>
                  <a:pt x="1416548" y="106518"/>
                  <a:pt x="1416672" y="213036"/>
                  <a:pt x="1416797" y="319554"/>
                </a:cubicBezTo>
                <a:lnTo>
                  <a:pt x="0" y="322729"/>
                </a:lnTo>
                <a:lnTo>
                  <a:pt x="79749" y="22785"/>
                </a:lnTo>
                <a:close/>
              </a:path>
            </a:pathLst>
          </a:custGeom>
          <a:solidFill>
            <a:srgbClr val="8E936D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Bent Arrow 101"/>
          <p:cNvSpPr/>
          <p:nvPr/>
        </p:nvSpPr>
        <p:spPr>
          <a:xfrm>
            <a:off x="4406142" y="1244009"/>
            <a:ext cx="1307806" cy="1878881"/>
          </a:xfrm>
          <a:prstGeom prst="bentArrow">
            <a:avLst>
              <a:gd name="adj1" fmla="val 23271"/>
              <a:gd name="adj2" fmla="val 25000"/>
              <a:gd name="adj3" fmla="val 25000"/>
              <a:gd name="adj4" fmla="val 43750"/>
            </a:avLst>
          </a:prstGeom>
          <a:gradFill>
            <a:gsLst>
              <a:gs pos="29000">
                <a:schemeClr val="accent3"/>
              </a:gs>
              <a:gs pos="0">
                <a:schemeClr val="accent3">
                  <a:lumMod val="50000"/>
                </a:schemeClr>
              </a:gs>
              <a:gs pos="80000">
                <a:schemeClr val="accent3"/>
              </a:gs>
              <a:gs pos="100000">
                <a:schemeClr val="accent3">
                  <a:lumMod val="50000"/>
                </a:schemeClr>
              </a:gs>
              <a:gs pos="57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5955394" y="3993491"/>
            <a:ext cx="1089478" cy="756309"/>
          </a:xfrm>
          <a:custGeom>
            <a:avLst/>
            <a:gdLst>
              <a:gd name="connsiteX0" fmla="*/ 0 w 1461247"/>
              <a:gd name="connsiteY0" fmla="*/ 0 h 322729"/>
              <a:gd name="connsiteX1" fmla="*/ 1461247 w 1461247"/>
              <a:gd name="connsiteY1" fmla="*/ 0 h 322729"/>
              <a:gd name="connsiteX2" fmla="*/ 1461247 w 1461247"/>
              <a:gd name="connsiteY2" fmla="*/ 322729 h 322729"/>
              <a:gd name="connsiteX3" fmla="*/ 0 w 1461247"/>
              <a:gd name="connsiteY3" fmla="*/ 322729 h 322729"/>
              <a:gd name="connsiteX4" fmla="*/ 0 w 1461247"/>
              <a:gd name="connsiteY4" fmla="*/ 0 h 322729"/>
              <a:gd name="connsiteX0" fmla="*/ 44824 w 1461247"/>
              <a:gd name="connsiteY0" fmla="*/ 0 h 331694"/>
              <a:gd name="connsiteX1" fmla="*/ 1461247 w 1461247"/>
              <a:gd name="connsiteY1" fmla="*/ 8965 h 331694"/>
              <a:gd name="connsiteX2" fmla="*/ 1461247 w 1461247"/>
              <a:gd name="connsiteY2" fmla="*/ 331694 h 331694"/>
              <a:gd name="connsiteX3" fmla="*/ 0 w 1461247"/>
              <a:gd name="connsiteY3" fmla="*/ 331694 h 331694"/>
              <a:gd name="connsiteX4" fmla="*/ 44824 w 1461247"/>
              <a:gd name="connsiteY4" fmla="*/ 0 h 331694"/>
              <a:gd name="connsiteX0" fmla="*/ 44824 w 1461247"/>
              <a:gd name="connsiteY0" fmla="*/ 0 h 331694"/>
              <a:gd name="connsiteX1" fmla="*/ 1416423 w 1461247"/>
              <a:gd name="connsiteY1" fmla="*/ 8965 h 331694"/>
              <a:gd name="connsiteX2" fmla="*/ 1461247 w 1461247"/>
              <a:gd name="connsiteY2" fmla="*/ 331694 h 331694"/>
              <a:gd name="connsiteX3" fmla="*/ 0 w 1461247"/>
              <a:gd name="connsiteY3" fmla="*/ 331694 h 331694"/>
              <a:gd name="connsiteX4" fmla="*/ 44824 w 1461247"/>
              <a:gd name="connsiteY4" fmla="*/ 0 h 331694"/>
              <a:gd name="connsiteX0" fmla="*/ 121444 w 1461247"/>
              <a:gd name="connsiteY0" fmla="*/ 12534 h 322729"/>
              <a:gd name="connsiteX1" fmla="*/ 1416423 w 1461247"/>
              <a:gd name="connsiteY1" fmla="*/ 0 h 322729"/>
              <a:gd name="connsiteX2" fmla="*/ 1461247 w 1461247"/>
              <a:gd name="connsiteY2" fmla="*/ 322729 h 322729"/>
              <a:gd name="connsiteX3" fmla="*/ 0 w 1461247"/>
              <a:gd name="connsiteY3" fmla="*/ 322729 h 322729"/>
              <a:gd name="connsiteX4" fmla="*/ 121444 w 1461247"/>
              <a:gd name="connsiteY4" fmla="*/ 12534 h 322729"/>
              <a:gd name="connsiteX0" fmla="*/ 121444 w 1461247"/>
              <a:gd name="connsiteY0" fmla="*/ 0 h 310195"/>
              <a:gd name="connsiteX1" fmla="*/ 1330226 w 1461247"/>
              <a:gd name="connsiteY1" fmla="*/ 6576 h 310195"/>
              <a:gd name="connsiteX2" fmla="*/ 1461247 w 1461247"/>
              <a:gd name="connsiteY2" fmla="*/ 310195 h 310195"/>
              <a:gd name="connsiteX3" fmla="*/ 0 w 1461247"/>
              <a:gd name="connsiteY3" fmla="*/ 310195 h 310195"/>
              <a:gd name="connsiteX4" fmla="*/ 121444 w 1461247"/>
              <a:gd name="connsiteY4" fmla="*/ 0 h 310195"/>
              <a:gd name="connsiteX0" fmla="*/ 212430 w 1461247"/>
              <a:gd name="connsiteY0" fmla="*/ 6562 h 303619"/>
              <a:gd name="connsiteX1" fmla="*/ 1330226 w 1461247"/>
              <a:gd name="connsiteY1" fmla="*/ 0 h 303619"/>
              <a:gd name="connsiteX2" fmla="*/ 1461247 w 1461247"/>
              <a:gd name="connsiteY2" fmla="*/ 303619 h 303619"/>
              <a:gd name="connsiteX3" fmla="*/ 0 w 1461247"/>
              <a:gd name="connsiteY3" fmla="*/ 303619 h 303619"/>
              <a:gd name="connsiteX4" fmla="*/ 212430 w 1461247"/>
              <a:gd name="connsiteY4" fmla="*/ 6562 h 303619"/>
              <a:gd name="connsiteX0" fmla="*/ 212430 w 1461247"/>
              <a:gd name="connsiteY0" fmla="*/ 0 h 297057"/>
              <a:gd name="connsiteX1" fmla="*/ 1315860 w 1461247"/>
              <a:gd name="connsiteY1" fmla="*/ 4187 h 297057"/>
              <a:gd name="connsiteX2" fmla="*/ 1461247 w 1461247"/>
              <a:gd name="connsiteY2" fmla="*/ 297057 h 297057"/>
              <a:gd name="connsiteX3" fmla="*/ 0 w 1461247"/>
              <a:gd name="connsiteY3" fmla="*/ 297057 h 297057"/>
              <a:gd name="connsiteX4" fmla="*/ 212430 w 1461247"/>
              <a:gd name="connsiteY4" fmla="*/ 0 h 297057"/>
              <a:gd name="connsiteX0" fmla="*/ 212430 w 1595332"/>
              <a:gd name="connsiteY0" fmla="*/ 0 h 297057"/>
              <a:gd name="connsiteX1" fmla="*/ 1315860 w 1595332"/>
              <a:gd name="connsiteY1" fmla="*/ 4187 h 297057"/>
              <a:gd name="connsiteX2" fmla="*/ 1595332 w 1595332"/>
              <a:gd name="connsiteY2" fmla="*/ 297057 h 297057"/>
              <a:gd name="connsiteX3" fmla="*/ 0 w 1595332"/>
              <a:gd name="connsiteY3" fmla="*/ 297057 h 297057"/>
              <a:gd name="connsiteX4" fmla="*/ 212430 w 1595332"/>
              <a:gd name="connsiteY4" fmla="*/ 0 h 297057"/>
              <a:gd name="connsiteX0" fmla="*/ 260317 w 1643219"/>
              <a:gd name="connsiteY0" fmla="*/ 0 h 297057"/>
              <a:gd name="connsiteX1" fmla="*/ 1363747 w 1643219"/>
              <a:gd name="connsiteY1" fmla="*/ 4187 h 297057"/>
              <a:gd name="connsiteX2" fmla="*/ 1643219 w 1643219"/>
              <a:gd name="connsiteY2" fmla="*/ 297057 h 297057"/>
              <a:gd name="connsiteX3" fmla="*/ 0 w 1643219"/>
              <a:gd name="connsiteY3" fmla="*/ 297057 h 297057"/>
              <a:gd name="connsiteX4" fmla="*/ 260317 w 1643219"/>
              <a:gd name="connsiteY4" fmla="*/ 0 h 297057"/>
              <a:gd name="connsiteX0" fmla="*/ 260317 w 1643219"/>
              <a:gd name="connsiteY0" fmla="*/ 6562 h 303619"/>
              <a:gd name="connsiteX1" fmla="*/ 1387691 w 1643219"/>
              <a:gd name="connsiteY1" fmla="*/ 0 h 303619"/>
              <a:gd name="connsiteX2" fmla="*/ 1643219 w 1643219"/>
              <a:gd name="connsiteY2" fmla="*/ 303619 h 303619"/>
              <a:gd name="connsiteX3" fmla="*/ 0 w 1643219"/>
              <a:gd name="connsiteY3" fmla="*/ 303619 h 303619"/>
              <a:gd name="connsiteX4" fmla="*/ 260317 w 1643219"/>
              <a:gd name="connsiteY4" fmla="*/ 6562 h 30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219" h="303619">
                <a:moveTo>
                  <a:pt x="260317" y="6562"/>
                </a:moveTo>
                <a:lnTo>
                  <a:pt x="1387691" y="0"/>
                </a:lnTo>
                <a:lnTo>
                  <a:pt x="1643219" y="303619"/>
                </a:lnTo>
                <a:lnTo>
                  <a:pt x="0" y="303619"/>
                </a:lnTo>
                <a:lnTo>
                  <a:pt x="260317" y="6562"/>
                </a:lnTo>
                <a:close/>
              </a:path>
            </a:pathLst>
          </a:custGeom>
          <a:solidFill>
            <a:srgbClr val="D17035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Bent Arrow 2050"/>
          <p:cNvSpPr/>
          <p:nvPr/>
        </p:nvSpPr>
        <p:spPr>
          <a:xfrm>
            <a:off x="6337005" y="1244009"/>
            <a:ext cx="1137684" cy="3147236"/>
          </a:xfrm>
          <a:prstGeom prst="bentArrow">
            <a:avLst/>
          </a:prstGeom>
          <a:gradFill flip="none" rotWithShape="1">
            <a:gsLst>
              <a:gs pos="30000">
                <a:schemeClr val="accent2"/>
              </a:gs>
              <a:gs pos="0">
                <a:schemeClr val="accent2">
                  <a:lumMod val="75000"/>
                </a:schemeClr>
              </a:gs>
              <a:gs pos="79000">
                <a:schemeClr val="accent2"/>
              </a:gs>
              <a:gs pos="100000">
                <a:schemeClr val="accent2">
                  <a:lumMod val="75000"/>
                </a:schemeClr>
              </a:gs>
              <a:gs pos="54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02257" y="3325504"/>
            <a:ext cx="3643952" cy="1801505"/>
          </a:xfrm>
          <a:custGeom>
            <a:avLst/>
            <a:gdLst>
              <a:gd name="connsiteX0" fmla="*/ 304800 w 3643952"/>
              <a:gd name="connsiteY0" fmla="*/ 445827 h 1801505"/>
              <a:gd name="connsiteX1" fmla="*/ 227462 w 3643952"/>
              <a:gd name="connsiteY1" fmla="*/ 750627 h 1801505"/>
              <a:gd name="connsiteX2" fmla="*/ 404883 w 3643952"/>
              <a:gd name="connsiteY2" fmla="*/ 1019033 h 1801505"/>
              <a:gd name="connsiteX3" fmla="*/ 541361 w 3643952"/>
              <a:gd name="connsiteY3" fmla="*/ 1164609 h 1801505"/>
              <a:gd name="connsiteX4" fmla="*/ 968991 w 3643952"/>
              <a:gd name="connsiteY4" fmla="*/ 1437565 h 1801505"/>
              <a:gd name="connsiteX5" fmla="*/ 1442113 w 3643952"/>
              <a:gd name="connsiteY5" fmla="*/ 1696872 h 1801505"/>
              <a:gd name="connsiteX6" fmla="*/ 1856095 w 3643952"/>
              <a:gd name="connsiteY6" fmla="*/ 1801505 h 1801505"/>
              <a:gd name="connsiteX7" fmla="*/ 1983474 w 3643952"/>
              <a:gd name="connsiteY7" fmla="*/ 1114568 h 1801505"/>
              <a:gd name="connsiteX8" fmla="*/ 2442949 w 3643952"/>
              <a:gd name="connsiteY8" fmla="*/ 1100920 h 1801505"/>
              <a:gd name="connsiteX9" fmla="*/ 2488442 w 3643952"/>
              <a:gd name="connsiteY9" fmla="*/ 732430 h 1801505"/>
              <a:gd name="connsiteX10" fmla="*/ 3348250 w 3643952"/>
              <a:gd name="connsiteY10" fmla="*/ 727881 h 1801505"/>
              <a:gd name="connsiteX11" fmla="*/ 3489277 w 3643952"/>
              <a:gd name="connsiteY11" fmla="*/ 641445 h 1801505"/>
              <a:gd name="connsiteX12" fmla="*/ 3643952 w 3643952"/>
              <a:gd name="connsiteY12" fmla="*/ 18197 h 1801505"/>
              <a:gd name="connsiteX13" fmla="*/ 2611271 w 3643952"/>
              <a:gd name="connsiteY13" fmla="*/ 0 h 1801505"/>
              <a:gd name="connsiteX14" fmla="*/ 2533934 w 3643952"/>
              <a:gd name="connsiteY14" fmla="*/ 523165 h 1801505"/>
              <a:gd name="connsiteX15" fmla="*/ 2006221 w 3643952"/>
              <a:gd name="connsiteY15" fmla="*/ 514066 h 1801505"/>
              <a:gd name="connsiteX16" fmla="*/ 2047164 w 3643952"/>
              <a:gd name="connsiteY16" fmla="*/ 291153 h 1801505"/>
              <a:gd name="connsiteX17" fmla="*/ 1642280 w 3643952"/>
              <a:gd name="connsiteY17" fmla="*/ 295702 h 1801505"/>
              <a:gd name="connsiteX18" fmla="*/ 1633182 w 3643952"/>
              <a:gd name="connsiteY18" fmla="*/ 445827 h 1801505"/>
              <a:gd name="connsiteX19" fmla="*/ 0 w 3643952"/>
              <a:gd name="connsiteY19" fmla="*/ 418532 h 1801505"/>
              <a:gd name="connsiteX20" fmla="*/ 218364 w 3643952"/>
              <a:gd name="connsiteY20" fmla="*/ 741529 h 1801505"/>
              <a:gd name="connsiteX0" fmla="*/ 304800 w 3643952"/>
              <a:gd name="connsiteY0" fmla="*/ 445827 h 1801505"/>
              <a:gd name="connsiteX1" fmla="*/ 227462 w 3643952"/>
              <a:gd name="connsiteY1" fmla="*/ 750627 h 1801505"/>
              <a:gd name="connsiteX2" fmla="*/ 404883 w 3643952"/>
              <a:gd name="connsiteY2" fmla="*/ 1019033 h 1801505"/>
              <a:gd name="connsiteX3" fmla="*/ 541361 w 3643952"/>
              <a:gd name="connsiteY3" fmla="*/ 1164609 h 1801505"/>
              <a:gd name="connsiteX4" fmla="*/ 968991 w 3643952"/>
              <a:gd name="connsiteY4" fmla="*/ 1437565 h 1801505"/>
              <a:gd name="connsiteX5" fmla="*/ 1442113 w 3643952"/>
              <a:gd name="connsiteY5" fmla="*/ 1696872 h 1801505"/>
              <a:gd name="connsiteX6" fmla="*/ 1856095 w 3643952"/>
              <a:gd name="connsiteY6" fmla="*/ 1801505 h 1801505"/>
              <a:gd name="connsiteX7" fmla="*/ 1983474 w 3643952"/>
              <a:gd name="connsiteY7" fmla="*/ 1114568 h 1801505"/>
              <a:gd name="connsiteX8" fmla="*/ 2442949 w 3643952"/>
              <a:gd name="connsiteY8" fmla="*/ 1100920 h 1801505"/>
              <a:gd name="connsiteX9" fmla="*/ 2488442 w 3643952"/>
              <a:gd name="connsiteY9" fmla="*/ 732430 h 1801505"/>
              <a:gd name="connsiteX10" fmla="*/ 3348250 w 3643952"/>
              <a:gd name="connsiteY10" fmla="*/ 727881 h 1801505"/>
              <a:gd name="connsiteX11" fmla="*/ 3511736 w 3643952"/>
              <a:gd name="connsiteY11" fmla="*/ 639841 h 1801505"/>
              <a:gd name="connsiteX12" fmla="*/ 3643952 w 3643952"/>
              <a:gd name="connsiteY12" fmla="*/ 18197 h 1801505"/>
              <a:gd name="connsiteX13" fmla="*/ 2611271 w 3643952"/>
              <a:gd name="connsiteY13" fmla="*/ 0 h 1801505"/>
              <a:gd name="connsiteX14" fmla="*/ 2533934 w 3643952"/>
              <a:gd name="connsiteY14" fmla="*/ 523165 h 1801505"/>
              <a:gd name="connsiteX15" fmla="*/ 2006221 w 3643952"/>
              <a:gd name="connsiteY15" fmla="*/ 514066 h 1801505"/>
              <a:gd name="connsiteX16" fmla="*/ 2047164 w 3643952"/>
              <a:gd name="connsiteY16" fmla="*/ 291153 h 1801505"/>
              <a:gd name="connsiteX17" fmla="*/ 1642280 w 3643952"/>
              <a:gd name="connsiteY17" fmla="*/ 295702 h 1801505"/>
              <a:gd name="connsiteX18" fmla="*/ 1633182 w 3643952"/>
              <a:gd name="connsiteY18" fmla="*/ 445827 h 1801505"/>
              <a:gd name="connsiteX19" fmla="*/ 0 w 3643952"/>
              <a:gd name="connsiteY19" fmla="*/ 418532 h 1801505"/>
              <a:gd name="connsiteX20" fmla="*/ 218364 w 3643952"/>
              <a:gd name="connsiteY20" fmla="*/ 741529 h 1801505"/>
              <a:gd name="connsiteX0" fmla="*/ 304800 w 3643952"/>
              <a:gd name="connsiteY0" fmla="*/ 445827 h 1801505"/>
              <a:gd name="connsiteX1" fmla="*/ 227462 w 3643952"/>
              <a:gd name="connsiteY1" fmla="*/ 750627 h 1801505"/>
              <a:gd name="connsiteX2" fmla="*/ 404883 w 3643952"/>
              <a:gd name="connsiteY2" fmla="*/ 1019033 h 1801505"/>
              <a:gd name="connsiteX3" fmla="*/ 541361 w 3643952"/>
              <a:gd name="connsiteY3" fmla="*/ 1164609 h 1801505"/>
              <a:gd name="connsiteX4" fmla="*/ 968991 w 3643952"/>
              <a:gd name="connsiteY4" fmla="*/ 1437565 h 1801505"/>
              <a:gd name="connsiteX5" fmla="*/ 1442113 w 3643952"/>
              <a:gd name="connsiteY5" fmla="*/ 1696872 h 1801505"/>
              <a:gd name="connsiteX6" fmla="*/ 1856095 w 3643952"/>
              <a:gd name="connsiteY6" fmla="*/ 1801505 h 1801505"/>
              <a:gd name="connsiteX7" fmla="*/ 1983474 w 3643952"/>
              <a:gd name="connsiteY7" fmla="*/ 1114568 h 1801505"/>
              <a:gd name="connsiteX8" fmla="*/ 2442949 w 3643952"/>
              <a:gd name="connsiteY8" fmla="*/ 1100920 h 1801505"/>
              <a:gd name="connsiteX9" fmla="*/ 2488442 w 3643952"/>
              <a:gd name="connsiteY9" fmla="*/ 732430 h 1801505"/>
              <a:gd name="connsiteX10" fmla="*/ 3385147 w 3643952"/>
              <a:gd name="connsiteY10" fmla="*/ 731089 h 1801505"/>
              <a:gd name="connsiteX11" fmla="*/ 3511736 w 3643952"/>
              <a:gd name="connsiteY11" fmla="*/ 639841 h 1801505"/>
              <a:gd name="connsiteX12" fmla="*/ 3643952 w 3643952"/>
              <a:gd name="connsiteY12" fmla="*/ 18197 h 1801505"/>
              <a:gd name="connsiteX13" fmla="*/ 2611271 w 3643952"/>
              <a:gd name="connsiteY13" fmla="*/ 0 h 1801505"/>
              <a:gd name="connsiteX14" fmla="*/ 2533934 w 3643952"/>
              <a:gd name="connsiteY14" fmla="*/ 523165 h 1801505"/>
              <a:gd name="connsiteX15" fmla="*/ 2006221 w 3643952"/>
              <a:gd name="connsiteY15" fmla="*/ 514066 h 1801505"/>
              <a:gd name="connsiteX16" fmla="*/ 2047164 w 3643952"/>
              <a:gd name="connsiteY16" fmla="*/ 291153 h 1801505"/>
              <a:gd name="connsiteX17" fmla="*/ 1642280 w 3643952"/>
              <a:gd name="connsiteY17" fmla="*/ 295702 h 1801505"/>
              <a:gd name="connsiteX18" fmla="*/ 1633182 w 3643952"/>
              <a:gd name="connsiteY18" fmla="*/ 445827 h 1801505"/>
              <a:gd name="connsiteX19" fmla="*/ 0 w 3643952"/>
              <a:gd name="connsiteY19" fmla="*/ 418532 h 1801505"/>
              <a:gd name="connsiteX20" fmla="*/ 218364 w 3643952"/>
              <a:gd name="connsiteY20" fmla="*/ 741529 h 180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43952" h="1801505">
                <a:moveTo>
                  <a:pt x="304800" y="445827"/>
                </a:moveTo>
                <a:lnTo>
                  <a:pt x="227462" y="750627"/>
                </a:lnTo>
                <a:lnTo>
                  <a:pt x="404883" y="1019033"/>
                </a:lnTo>
                <a:lnTo>
                  <a:pt x="541361" y="1164609"/>
                </a:lnTo>
                <a:lnTo>
                  <a:pt x="968991" y="1437565"/>
                </a:lnTo>
                <a:lnTo>
                  <a:pt x="1442113" y="1696872"/>
                </a:lnTo>
                <a:lnTo>
                  <a:pt x="1856095" y="1801505"/>
                </a:lnTo>
                <a:lnTo>
                  <a:pt x="1983474" y="1114568"/>
                </a:lnTo>
                <a:lnTo>
                  <a:pt x="2442949" y="1100920"/>
                </a:lnTo>
                <a:lnTo>
                  <a:pt x="2488442" y="732430"/>
                </a:lnTo>
                <a:lnTo>
                  <a:pt x="3385147" y="731089"/>
                </a:lnTo>
                <a:lnTo>
                  <a:pt x="3511736" y="639841"/>
                </a:lnTo>
                <a:lnTo>
                  <a:pt x="3643952" y="18197"/>
                </a:lnTo>
                <a:lnTo>
                  <a:pt x="2611271" y="0"/>
                </a:lnTo>
                <a:lnTo>
                  <a:pt x="2533934" y="523165"/>
                </a:lnTo>
                <a:lnTo>
                  <a:pt x="2006221" y="514066"/>
                </a:lnTo>
                <a:lnTo>
                  <a:pt x="2047164" y="291153"/>
                </a:lnTo>
                <a:lnTo>
                  <a:pt x="1642280" y="295702"/>
                </a:lnTo>
                <a:lnTo>
                  <a:pt x="1633182" y="445827"/>
                </a:lnTo>
                <a:lnTo>
                  <a:pt x="0" y="418532"/>
                </a:lnTo>
                <a:lnTo>
                  <a:pt x="218364" y="741529"/>
                </a:lnTo>
              </a:path>
            </a:pathLst>
          </a:custGeom>
          <a:solidFill>
            <a:srgbClr val="6C9FC9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Bent Arrow 105"/>
          <p:cNvSpPr/>
          <p:nvPr/>
        </p:nvSpPr>
        <p:spPr>
          <a:xfrm>
            <a:off x="2475279" y="1244010"/>
            <a:ext cx="1307806" cy="2562446"/>
          </a:xfrm>
          <a:prstGeom prst="bentArrow">
            <a:avLst>
              <a:gd name="adj1" fmla="val 23271"/>
              <a:gd name="adj2" fmla="val 25000"/>
              <a:gd name="adj3" fmla="val 25000"/>
              <a:gd name="adj4" fmla="val 43750"/>
            </a:avLst>
          </a:prstGeom>
          <a:gradFill>
            <a:gsLst>
              <a:gs pos="29000">
                <a:schemeClr val="accent1"/>
              </a:gs>
              <a:gs pos="0">
                <a:schemeClr val="accent1">
                  <a:lumMod val="75000"/>
                </a:schemeClr>
              </a:gs>
              <a:gs pos="80000">
                <a:schemeClr val="accent1"/>
              </a:gs>
              <a:gs pos="100000">
                <a:schemeClr val="accent1">
                  <a:lumMod val="75000"/>
                </a:schemeClr>
              </a:gs>
              <a:gs pos="58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One of Wausau’s Most Valuable Assets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11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209" b="2845"/>
          <a:stretch/>
        </p:blipFill>
        <p:spPr>
          <a:xfrm>
            <a:off x="453928" y="1148316"/>
            <a:ext cx="11284144" cy="4769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642" y="6005941"/>
            <a:ext cx="1175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Based on recent new 24-mgd nutrient-removing treatment facility for Denver, CO. Grand opening 2017. Cost = $417M. </a:t>
            </a:r>
          </a:p>
          <a:p>
            <a:r>
              <a:rPr lang="en-US" dirty="0" smtClean="0"/>
              <a:t>[CCI 2018 = 10,959. CCI 2011 = 9070. Cost = $504M in $2018. Includes a 7-mile forcemain.]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26219" y="5071741"/>
            <a:ext cx="553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Potential Value = $175M</a:t>
            </a:r>
            <a:r>
              <a:rPr lang="en-US" sz="3200" dirty="0" smtClean="0">
                <a:solidFill>
                  <a:schemeClr val="bg1"/>
                </a:solidFill>
              </a:rPr>
              <a:t>*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Needs Improvements for Today and Future Generations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12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209" b="2845"/>
          <a:stretch/>
        </p:blipFill>
        <p:spPr>
          <a:xfrm>
            <a:off x="227532" y="1368389"/>
            <a:ext cx="11736936" cy="49608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3029" y="4581143"/>
            <a:ext cx="5736771" cy="15958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Phase 1 1939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Phase 2 1967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Phase 3 1988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6260" y="5778201"/>
            <a:ext cx="522514" cy="287383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38116" y="5247317"/>
            <a:ext cx="522514" cy="287383"/>
          </a:xfrm>
          <a:prstGeom prst="rect">
            <a:avLst/>
          </a:prstGeom>
          <a:solidFill>
            <a:schemeClr val="bg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39813" y="4711096"/>
            <a:ext cx="522514" cy="28738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69357" y="4575502"/>
            <a:ext cx="2439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80 Years Old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9357" y="5081622"/>
            <a:ext cx="2572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50 Years Old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9357" y="5587743"/>
            <a:ext cx="2707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30 Years Old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767328" y="2852928"/>
            <a:ext cx="1207008" cy="685800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EBDDC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938016" y="2546373"/>
            <a:ext cx="515112" cy="279123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EBDDC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96896" y="3209544"/>
            <a:ext cx="576072" cy="443484"/>
          </a:xfrm>
          <a:prstGeom prst="ellipse">
            <a:avLst/>
          </a:prstGeom>
          <a:solidFill>
            <a:srgbClr val="EBDD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91256" y="2825496"/>
            <a:ext cx="576072" cy="443484"/>
          </a:xfrm>
          <a:prstGeom prst="ellipse">
            <a:avLst/>
          </a:prstGeom>
          <a:solidFill>
            <a:srgbClr val="EBDD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85688" y="2250503"/>
            <a:ext cx="460248" cy="397764"/>
          </a:xfrm>
          <a:prstGeom prst="ellipse">
            <a:avLst/>
          </a:prstGeom>
          <a:solidFill>
            <a:srgbClr val="EBDD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5480" y="2732087"/>
            <a:ext cx="460248" cy="397764"/>
          </a:xfrm>
          <a:prstGeom prst="ellipse">
            <a:avLst/>
          </a:prstGeom>
          <a:solidFill>
            <a:srgbClr val="EBDD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617464" y="2300655"/>
            <a:ext cx="268224" cy="279123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94B6D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16196" y="2706825"/>
            <a:ext cx="460248" cy="397764"/>
          </a:xfrm>
          <a:prstGeom prst="ellipse">
            <a:avLst/>
          </a:prstGeom>
          <a:solidFill>
            <a:srgbClr val="94B6D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57216" y="2241334"/>
            <a:ext cx="460248" cy="397764"/>
          </a:xfrm>
          <a:prstGeom prst="ellipse">
            <a:avLst/>
          </a:prstGeom>
          <a:solidFill>
            <a:srgbClr val="94B6D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31108" y="3629792"/>
            <a:ext cx="758952" cy="636260"/>
          </a:xfrm>
          <a:prstGeom prst="ellipse">
            <a:avLst/>
          </a:prstGeom>
          <a:solidFill>
            <a:srgbClr val="94B6D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251026" y="2739090"/>
            <a:ext cx="812214" cy="318145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94B6D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679192" y="1683200"/>
            <a:ext cx="1808694" cy="500034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94B6D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75604" y="3461601"/>
            <a:ext cx="597408" cy="446880"/>
          </a:xfrm>
          <a:prstGeom prst="ellipse">
            <a:avLst/>
          </a:prstGeom>
          <a:solidFill>
            <a:srgbClr val="94B6D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73012" y="3461601"/>
            <a:ext cx="597408" cy="446880"/>
          </a:xfrm>
          <a:prstGeom prst="ellipse">
            <a:avLst/>
          </a:prstGeom>
          <a:solidFill>
            <a:srgbClr val="94B6D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419703" y="2260879"/>
            <a:ext cx="116561" cy="184890"/>
          </a:xfrm>
          <a:custGeom>
            <a:avLst/>
            <a:gdLst>
              <a:gd name="connsiteX0" fmla="*/ 0 w 116561"/>
              <a:gd name="connsiteY0" fmla="*/ 0 h 184890"/>
              <a:gd name="connsiteX1" fmla="*/ 6029 w 116561"/>
              <a:gd name="connsiteY1" fmla="*/ 184890 h 184890"/>
              <a:gd name="connsiteX2" fmla="*/ 116561 w 116561"/>
              <a:gd name="connsiteY2" fmla="*/ 182880 h 184890"/>
              <a:gd name="connsiteX3" fmla="*/ 110532 w 116561"/>
              <a:gd name="connsiteY3" fmla="*/ 6029 h 184890"/>
              <a:gd name="connsiteX4" fmla="*/ 0 w 116561"/>
              <a:gd name="connsiteY4" fmla="*/ 0 h 1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61" h="184890">
                <a:moveTo>
                  <a:pt x="0" y="0"/>
                </a:moveTo>
                <a:lnTo>
                  <a:pt x="6029" y="184890"/>
                </a:lnTo>
                <a:lnTo>
                  <a:pt x="116561" y="182880"/>
                </a:lnTo>
                <a:lnTo>
                  <a:pt x="110532" y="6029"/>
                </a:lnTo>
                <a:lnTo>
                  <a:pt x="0" y="0"/>
                </a:lnTo>
                <a:close/>
              </a:path>
            </a:pathLst>
          </a:custGeom>
          <a:solidFill>
            <a:srgbClr val="94B6D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582469" y="2282972"/>
            <a:ext cx="862927" cy="690342"/>
          </a:xfrm>
          <a:custGeom>
            <a:avLst/>
            <a:gdLst>
              <a:gd name="connsiteX0" fmla="*/ 6056 w 862927"/>
              <a:gd name="connsiteY0" fmla="*/ 0 h 690342"/>
              <a:gd name="connsiteX1" fmla="*/ 841732 w 862927"/>
              <a:gd name="connsiteY1" fmla="*/ 3028 h 690342"/>
              <a:gd name="connsiteX2" fmla="*/ 862927 w 862927"/>
              <a:gd name="connsiteY2" fmla="*/ 690342 h 690342"/>
              <a:gd name="connsiteX3" fmla="*/ 369393 w 862927"/>
              <a:gd name="connsiteY3" fmla="*/ 687314 h 690342"/>
              <a:gd name="connsiteX4" fmla="*/ 363338 w 862927"/>
              <a:gd name="connsiteY4" fmla="*/ 605563 h 690342"/>
              <a:gd name="connsiteX5" fmla="*/ 0 w 862927"/>
              <a:gd name="connsiteY5" fmla="*/ 605563 h 690342"/>
              <a:gd name="connsiteX6" fmla="*/ 6056 w 862927"/>
              <a:gd name="connsiteY6" fmla="*/ 0 h 69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927" h="690342">
                <a:moveTo>
                  <a:pt x="6056" y="0"/>
                </a:moveTo>
                <a:lnTo>
                  <a:pt x="841732" y="3028"/>
                </a:lnTo>
                <a:lnTo>
                  <a:pt x="862927" y="690342"/>
                </a:lnTo>
                <a:lnTo>
                  <a:pt x="369393" y="687314"/>
                </a:lnTo>
                <a:lnTo>
                  <a:pt x="363338" y="605563"/>
                </a:lnTo>
                <a:lnTo>
                  <a:pt x="0" y="605563"/>
                </a:lnTo>
                <a:cubicBezTo>
                  <a:pt x="2019" y="403709"/>
                  <a:pt x="4037" y="201854"/>
                  <a:pt x="6056" y="0"/>
                </a:cubicBezTo>
                <a:close/>
              </a:path>
            </a:pathLst>
          </a:custGeom>
          <a:solidFill>
            <a:srgbClr val="B95B2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118628" y="2995329"/>
            <a:ext cx="404002" cy="420270"/>
          </a:xfrm>
          <a:prstGeom prst="ellipse">
            <a:avLst/>
          </a:prstGeom>
          <a:solidFill>
            <a:srgbClr val="B95B2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617679" y="2995329"/>
            <a:ext cx="404002" cy="420270"/>
          </a:xfrm>
          <a:prstGeom prst="ellipse">
            <a:avLst/>
          </a:prstGeom>
          <a:solidFill>
            <a:srgbClr val="B95B2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129553" y="3089712"/>
            <a:ext cx="258265" cy="268664"/>
          </a:xfrm>
          <a:prstGeom prst="ellipse">
            <a:avLst/>
          </a:prstGeom>
          <a:solidFill>
            <a:srgbClr val="B95B2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464300" y="3085399"/>
            <a:ext cx="212343" cy="151157"/>
          </a:xfrm>
          <a:custGeom>
            <a:avLst/>
            <a:gdLst>
              <a:gd name="connsiteX0" fmla="*/ 0 w 164555"/>
              <a:gd name="connsiteY0" fmla="*/ 0 h 138375"/>
              <a:gd name="connsiteX1" fmla="*/ 164555 w 164555"/>
              <a:gd name="connsiteY1" fmla="*/ 0 h 138375"/>
              <a:gd name="connsiteX2" fmla="*/ 136506 w 164555"/>
              <a:gd name="connsiteY2" fmla="*/ 39268 h 138375"/>
              <a:gd name="connsiteX3" fmla="*/ 119676 w 164555"/>
              <a:gd name="connsiteY3" fmla="*/ 93497 h 138375"/>
              <a:gd name="connsiteX4" fmla="*/ 123416 w 164555"/>
              <a:gd name="connsiteY4" fmla="*/ 136505 h 138375"/>
              <a:gd name="connsiteX5" fmla="*/ 33659 w 164555"/>
              <a:gd name="connsiteY5" fmla="*/ 138375 h 138375"/>
              <a:gd name="connsiteX6" fmla="*/ 37399 w 164555"/>
              <a:gd name="connsiteY6" fmla="*/ 87887 h 138375"/>
              <a:gd name="connsiteX7" fmla="*/ 0 w 164555"/>
              <a:gd name="connsiteY7" fmla="*/ 0 h 1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555" h="138375">
                <a:moveTo>
                  <a:pt x="0" y="0"/>
                </a:moveTo>
                <a:lnTo>
                  <a:pt x="164555" y="0"/>
                </a:lnTo>
                <a:lnTo>
                  <a:pt x="136506" y="39268"/>
                </a:lnTo>
                <a:lnTo>
                  <a:pt x="119676" y="93497"/>
                </a:lnTo>
                <a:lnTo>
                  <a:pt x="123416" y="136505"/>
                </a:lnTo>
                <a:lnTo>
                  <a:pt x="33659" y="138375"/>
                </a:lnTo>
                <a:lnTo>
                  <a:pt x="37399" y="87887"/>
                </a:lnTo>
                <a:lnTo>
                  <a:pt x="0" y="0"/>
                </a:lnTo>
                <a:close/>
              </a:path>
            </a:pathLst>
          </a:custGeom>
          <a:solidFill>
            <a:srgbClr val="B56E43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443663" y="3236913"/>
            <a:ext cx="238125" cy="425450"/>
          </a:xfrm>
          <a:custGeom>
            <a:avLst/>
            <a:gdLst>
              <a:gd name="connsiteX0" fmla="*/ 77787 w 238125"/>
              <a:gd name="connsiteY0" fmla="*/ 3175 h 425450"/>
              <a:gd name="connsiteX1" fmla="*/ 166687 w 238125"/>
              <a:gd name="connsiteY1" fmla="*/ 0 h 425450"/>
              <a:gd name="connsiteX2" fmla="*/ 180975 w 238125"/>
              <a:gd name="connsiteY2" fmla="*/ 34925 h 425450"/>
              <a:gd name="connsiteX3" fmla="*/ 192087 w 238125"/>
              <a:gd name="connsiteY3" fmla="*/ 61912 h 425450"/>
              <a:gd name="connsiteX4" fmla="*/ 200025 w 238125"/>
              <a:gd name="connsiteY4" fmla="*/ 84137 h 425450"/>
              <a:gd name="connsiteX5" fmla="*/ 225425 w 238125"/>
              <a:gd name="connsiteY5" fmla="*/ 112712 h 425450"/>
              <a:gd name="connsiteX6" fmla="*/ 230187 w 238125"/>
              <a:gd name="connsiteY6" fmla="*/ 119062 h 425450"/>
              <a:gd name="connsiteX7" fmla="*/ 238125 w 238125"/>
              <a:gd name="connsiteY7" fmla="*/ 268287 h 425450"/>
              <a:gd name="connsiteX8" fmla="*/ 211137 w 238125"/>
              <a:gd name="connsiteY8" fmla="*/ 293687 h 425450"/>
              <a:gd name="connsiteX9" fmla="*/ 180975 w 238125"/>
              <a:gd name="connsiteY9" fmla="*/ 320675 h 425450"/>
              <a:gd name="connsiteX10" fmla="*/ 157162 w 238125"/>
              <a:gd name="connsiteY10" fmla="*/ 355600 h 425450"/>
              <a:gd name="connsiteX11" fmla="*/ 136525 w 238125"/>
              <a:gd name="connsiteY11" fmla="*/ 406400 h 425450"/>
              <a:gd name="connsiteX12" fmla="*/ 131762 w 238125"/>
              <a:gd name="connsiteY12" fmla="*/ 425450 h 425450"/>
              <a:gd name="connsiteX13" fmla="*/ 119062 w 238125"/>
              <a:gd name="connsiteY13" fmla="*/ 390525 h 425450"/>
              <a:gd name="connsiteX14" fmla="*/ 95250 w 238125"/>
              <a:gd name="connsiteY14" fmla="*/ 347662 h 425450"/>
              <a:gd name="connsiteX15" fmla="*/ 66675 w 238125"/>
              <a:gd name="connsiteY15" fmla="*/ 311150 h 425450"/>
              <a:gd name="connsiteX16" fmla="*/ 17462 w 238125"/>
              <a:gd name="connsiteY16" fmla="*/ 273050 h 425450"/>
              <a:gd name="connsiteX17" fmla="*/ 0 w 238125"/>
              <a:gd name="connsiteY17" fmla="*/ 136525 h 425450"/>
              <a:gd name="connsiteX18" fmla="*/ 25400 w 238125"/>
              <a:gd name="connsiteY18" fmla="*/ 114300 h 425450"/>
              <a:gd name="connsiteX19" fmla="*/ 47625 w 238125"/>
              <a:gd name="connsiteY19" fmla="*/ 84137 h 425450"/>
              <a:gd name="connsiteX20" fmla="*/ 77787 w 238125"/>
              <a:gd name="connsiteY20" fmla="*/ 3175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8125" h="425450">
                <a:moveTo>
                  <a:pt x="77787" y="3175"/>
                </a:moveTo>
                <a:lnTo>
                  <a:pt x="166687" y="0"/>
                </a:lnTo>
                <a:lnTo>
                  <a:pt x="180975" y="34925"/>
                </a:lnTo>
                <a:lnTo>
                  <a:pt x="192087" y="61912"/>
                </a:lnTo>
                <a:lnTo>
                  <a:pt x="200025" y="84137"/>
                </a:lnTo>
                <a:lnTo>
                  <a:pt x="225425" y="112712"/>
                </a:lnTo>
                <a:lnTo>
                  <a:pt x="230187" y="119062"/>
                </a:lnTo>
                <a:lnTo>
                  <a:pt x="238125" y="268287"/>
                </a:lnTo>
                <a:lnTo>
                  <a:pt x="211137" y="293687"/>
                </a:lnTo>
                <a:lnTo>
                  <a:pt x="180975" y="320675"/>
                </a:lnTo>
                <a:lnTo>
                  <a:pt x="157162" y="355600"/>
                </a:lnTo>
                <a:lnTo>
                  <a:pt x="136525" y="406400"/>
                </a:lnTo>
                <a:lnTo>
                  <a:pt x="131762" y="425450"/>
                </a:lnTo>
                <a:lnTo>
                  <a:pt x="119062" y="390525"/>
                </a:lnTo>
                <a:lnTo>
                  <a:pt x="95250" y="347662"/>
                </a:lnTo>
                <a:lnTo>
                  <a:pt x="66675" y="311150"/>
                </a:lnTo>
                <a:lnTo>
                  <a:pt x="17462" y="273050"/>
                </a:lnTo>
                <a:lnTo>
                  <a:pt x="0" y="136525"/>
                </a:lnTo>
                <a:lnTo>
                  <a:pt x="25400" y="114300"/>
                </a:lnTo>
                <a:lnTo>
                  <a:pt x="47625" y="84137"/>
                </a:lnTo>
                <a:lnTo>
                  <a:pt x="77787" y="3175"/>
                </a:lnTo>
                <a:close/>
              </a:path>
            </a:pathLst>
          </a:custGeom>
          <a:solidFill>
            <a:srgbClr val="95AEC3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Comprehensive Upgrades, EPA and WDNR Require a 20-Year Design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Upgrade Considerations</a:t>
            </a:r>
            <a:endParaRPr lang="en-US" sz="3200" dirty="0"/>
          </a:p>
          <a:p>
            <a:pPr lvl="1"/>
            <a:r>
              <a:rPr lang="en-US" sz="2800" dirty="0"/>
              <a:t>Capacity</a:t>
            </a:r>
          </a:p>
          <a:p>
            <a:pPr lvl="1"/>
            <a:r>
              <a:rPr lang="en-US" sz="2800" dirty="0"/>
              <a:t>Safety, Reliability, Performance</a:t>
            </a:r>
          </a:p>
          <a:p>
            <a:pPr lvl="1"/>
            <a:r>
              <a:rPr lang="en-US" sz="2800" dirty="0"/>
              <a:t>Regulations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13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20564" y="2177718"/>
            <a:ext cx="3366197" cy="1823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13800" b="1" dirty="0" smtClean="0">
                <a:solidFill>
                  <a:srgbClr val="C00000"/>
                </a:solidFill>
              </a:rPr>
              <a:t>20</a:t>
            </a:r>
          </a:p>
          <a:p>
            <a:pPr algn="ctr">
              <a:lnSpc>
                <a:spcPts val="6500"/>
              </a:lnSpc>
            </a:pPr>
            <a:r>
              <a:rPr lang="en-US" sz="7200" dirty="0" smtClean="0">
                <a:solidFill>
                  <a:srgbClr val="C00000"/>
                </a:solidFill>
              </a:rPr>
              <a:t>Years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87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Facility will </a:t>
            </a:r>
            <a:r>
              <a:rPr lang="en-US" dirty="0"/>
              <a:t>be 50 – 100 Years Old at the End of the </a:t>
            </a:r>
            <a:r>
              <a:rPr lang="en-US" dirty="0" smtClean="0"/>
              <a:t>Design </a:t>
            </a:r>
            <a:r>
              <a:rPr lang="en-US" dirty="0"/>
              <a:t>Period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14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209" b="2845"/>
          <a:stretch/>
        </p:blipFill>
        <p:spPr>
          <a:xfrm>
            <a:off x="227532" y="1368389"/>
            <a:ext cx="11736936" cy="49608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3029" y="4581143"/>
            <a:ext cx="5736771" cy="15958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Phase 1 1939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Phase 2 1967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Phase 3 1988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6260" y="5778201"/>
            <a:ext cx="522514" cy="287383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38116" y="5247317"/>
            <a:ext cx="522514" cy="287383"/>
          </a:xfrm>
          <a:prstGeom prst="rect">
            <a:avLst/>
          </a:prstGeom>
          <a:solidFill>
            <a:schemeClr val="bg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39813" y="4711096"/>
            <a:ext cx="522514" cy="28738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69356" y="4575502"/>
            <a:ext cx="3146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100 Years Old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9357" y="5081622"/>
            <a:ext cx="2572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70 Years Old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9357" y="5587743"/>
            <a:ext cx="2707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50 Years Old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767328" y="2852928"/>
            <a:ext cx="1207008" cy="685800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EBDDC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938016" y="2546373"/>
            <a:ext cx="515112" cy="279123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EBDDC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96896" y="3209544"/>
            <a:ext cx="576072" cy="443484"/>
          </a:xfrm>
          <a:prstGeom prst="ellipse">
            <a:avLst/>
          </a:prstGeom>
          <a:solidFill>
            <a:srgbClr val="EBDD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91256" y="2825496"/>
            <a:ext cx="576072" cy="443484"/>
          </a:xfrm>
          <a:prstGeom prst="ellipse">
            <a:avLst/>
          </a:prstGeom>
          <a:solidFill>
            <a:srgbClr val="EBDD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85688" y="2250503"/>
            <a:ext cx="460248" cy="397764"/>
          </a:xfrm>
          <a:prstGeom prst="ellipse">
            <a:avLst/>
          </a:prstGeom>
          <a:solidFill>
            <a:srgbClr val="EBDD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5480" y="2732087"/>
            <a:ext cx="460248" cy="397764"/>
          </a:xfrm>
          <a:prstGeom prst="ellipse">
            <a:avLst/>
          </a:prstGeom>
          <a:solidFill>
            <a:srgbClr val="EBDD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617464" y="2300655"/>
            <a:ext cx="268224" cy="279123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94B6D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16196" y="2706825"/>
            <a:ext cx="460248" cy="397764"/>
          </a:xfrm>
          <a:prstGeom prst="ellipse">
            <a:avLst/>
          </a:prstGeom>
          <a:solidFill>
            <a:srgbClr val="94B6D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57216" y="2241334"/>
            <a:ext cx="460248" cy="397764"/>
          </a:xfrm>
          <a:prstGeom prst="ellipse">
            <a:avLst/>
          </a:prstGeom>
          <a:solidFill>
            <a:srgbClr val="94B6D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31108" y="3629792"/>
            <a:ext cx="758952" cy="636260"/>
          </a:xfrm>
          <a:prstGeom prst="ellipse">
            <a:avLst/>
          </a:prstGeom>
          <a:solidFill>
            <a:srgbClr val="94B6D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251026" y="2739090"/>
            <a:ext cx="812214" cy="318145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94B6D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679192" y="1683200"/>
            <a:ext cx="1808694" cy="500034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94B6D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75604" y="3461601"/>
            <a:ext cx="597408" cy="446880"/>
          </a:xfrm>
          <a:prstGeom prst="ellipse">
            <a:avLst/>
          </a:prstGeom>
          <a:solidFill>
            <a:srgbClr val="94B6D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73012" y="3461601"/>
            <a:ext cx="597408" cy="446880"/>
          </a:xfrm>
          <a:prstGeom prst="ellipse">
            <a:avLst/>
          </a:prstGeom>
          <a:solidFill>
            <a:srgbClr val="94B6D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419703" y="2260879"/>
            <a:ext cx="116561" cy="184890"/>
          </a:xfrm>
          <a:custGeom>
            <a:avLst/>
            <a:gdLst>
              <a:gd name="connsiteX0" fmla="*/ 0 w 116561"/>
              <a:gd name="connsiteY0" fmla="*/ 0 h 184890"/>
              <a:gd name="connsiteX1" fmla="*/ 6029 w 116561"/>
              <a:gd name="connsiteY1" fmla="*/ 184890 h 184890"/>
              <a:gd name="connsiteX2" fmla="*/ 116561 w 116561"/>
              <a:gd name="connsiteY2" fmla="*/ 182880 h 184890"/>
              <a:gd name="connsiteX3" fmla="*/ 110532 w 116561"/>
              <a:gd name="connsiteY3" fmla="*/ 6029 h 184890"/>
              <a:gd name="connsiteX4" fmla="*/ 0 w 116561"/>
              <a:gd name="connsiteY4" fmla="*/ 0 h 1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61" h="184890">
                <a:moveTo>
                  <a:pt x="0" y="0"/>
                </a:moveTo>
                <a:lnTo>
                  <a:pt x="6029" y="184890"/>
                </a:lnTo>
                <a:lnTo>
                  <a:pt x="116561" y="182880"/>
                </a:lnTo>
                <a:lnTo>
                  <a:pt x="110532" y="6029"/>
                </a:lnTo>
                <a:lnTo>
                  <a:pt x="0" y="0"/>
                </a:lnTo>
                <a:close/>
              </a:path>
            </a:pathLst>
          </a:custGeom>
          <a:solidFill>
            <a:srgbClr val="94B6D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582469" y="2282972"/>
            <a:ext cx="862927" cy="690342"/>
          </a:xfrm>
          <a:custGeom>
            <a:avLst/>
            <a:gdLst>
              <a:gd name="connsiteX0" fmla="*/ 6056 w 862927"/>
              <a:gd name="connsiteY0" fmla="*/ 0 h 690342"/>
              <a:gd name="connsiteX1" fmla="*/ 841732 w 862927"/>
              <a:gd name="connsiteY1" fmla="*/ 3028 h 690342"/>
              <a:gd name="connsiteX2" fmla="*/ 862927 w 862927"/>
              <a:gd name="connsiteY2" fmla="*/ 690342 h 690342"/>
              <a:gd name="connsiteX3" fmla="*/ 369393 w 862927"/>
              <a:gd name="connsiteY3" fmla="*/ 687314 h 690342"/>
              <a:gd name="connsiteX4" fmla="*/ 363338 w 862927"/>
              <a:gd name="connsiteY4" fmla="*/ 605563 h 690342"/>
              <a:gd name="connsiteX5" fmla="*/ 0 w 862927"/>
              <a:gd name="connsiteY5" fmla="*/ 605563 h 690342"/>
              <a:gd name="connsiteX6" fmla="*/ 6056 w 862927"/>
              <a:gd name="connsiteY6" fmla="*/ 0 h 69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927" h="690342">
                <a:moveTo>
                  <a:pt x="6056" y="0"/>
                </a:moveTo>
                <a:lnTo>
                  <a:pt x="841732" y="3028"/>
                </a:lnTo>
                <a:lnTo>
                  <a:pt x="862927" y="690342"/>
                </a:lnTo>
                <a:lnTo>
                  <a:pt x="369393" y="687314"/>
                </a:lnTo>
                <a:lnTo>
                  <a:pt x="363338" y="605563"/>
                </a:lnTo>
                <a:lnTo>
                  <a:pt x="0" y="605563"/>
                </a:lnTo>
                <a:cubicBezTo>
                  <a:pt x="2019" y="403709"/>
                  <a:pt x="4037" y="201854"/>
                  <a:pt x="6056" y="0"/>
                </a:cubicBezTo>
                <a:close/>
              </a:path>
            </a:pathLst>
          </a:custGeom>
          <a:solidFill>
            <a:srgbClr val="B95B2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118628" y="2995329"/>
            <a:ext cx="404002" cy="420270"/>
          </a:xfrm>
          <a:prstGeom prst="ellipse">
            <a:avLst/>
          </a:prstGeom>
          <a:solidFill>
            <a:srgbClr val="B95B2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617679" y="2995329"/>
            <a:ext cx="404002" cy="420270"/>
          </a:xfrm>
          <a:prstGeom prst="ellipse">
            <a:avLst/>
          </a:prstGeom>
          <a:solidFill>
            <a:srgbClr val="B95B2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129553" y="3089712"/>
            <a:ext cx="258265" cy="268664"/>
          </a:xfrm>
          <a:prstGeom prst="ellipse">
            <a:avLst/>
          </a:prstGeom>
          <a:solidFill>
            <a:srgbClr val="B95B2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464300" y="3085399"/>
            <a:ext cx="212343" cy="151157"/>
          </a:xfrm>
          <a:custGeom>
            <a:avLst/>
            <a:gdLst>
              <a:gd name="connsiteX0" fmla="*/ 0 w 164555"/>
              <a:gd name="connsiteY0" fmla="*/ 0 h 138375"/>
              <a:gd name="connsiteX1" fmla="*/ 164555 w 164555"/>
              <a:gd name="connsiteY1" fmla="*/ 0 h 138375"/>
              <a:gd name="connsiteX2" fmla="*/ 136506 w 164555"/>
              <a:gd name="connsiteY2" fmla="*/ 39268 h 138375"/>
              <a:gd name="connsiteX3" fmla="*/ 119676 w 164555"/>
              <a:gd name="connsiteY3" fmla="*/ 93497 h 138375"/>
              <a:gd name="connsiteX4" fmla="*/ 123416 w 164555"/>
              <a:gd name="connsiteY4" fmla="*/ 136505 h 138375"/>
              <a:gd name="connsiteX5" fmla="*/ 33659 w 164555"/>
              <a:gd name="connsiteY5" fmla="*/ 138375 h 138375"/>
              <a:gd name="connsiteX6" fmla="*/ 37399 w 164555"/>
              <a:gd name="connsiteY6" fmla="*/ 87887 h 138375"/>
              <a:gd name="connsiteX7" fmla="*/ 0 w 164555"/>
              <a:gd name="connsiteY7" fmla="*/ 0 h 1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555" h="138375">
                <a:moveTo>
                  <a:pt x="0" y="0"/>
                </a:moveTo>
                <a:lnTo>
                  <a:pt x="164555" y="0"/>
                </a:lnTo>
                <a:lnTo>
                  <a:pt x="136506" y="39268"/>
                </a:lnTo>
                <a:lnTo>
                  <a:pt x="119676" y="93497"/>
                </a:lnTo>
                <a:lnTo>
                  <a:pt x="123416" y="136505"/>
                </a:lnTo>
                <a:lnTo>
                  <a:pt x="33659" y="138375"/>
                </a:lnTo>
                <a:lnTo>
                  <a:pt x="37399" y="87887"/>
                </a:lnTo>
                <a:lnTo>
                  <a:pt x="0" y="0"/>
                </a:lnTo>
                <a:close/>
              </a:path>
            </a:pathLst>
          </a:custGeom>
          <a:solidFill>
            <a:srgbClr val="B56E43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443663" y="3236913"/>
            <a:ext cx="238125" cy="425450"/>
          </a:xfrm>
          <a:custGeom>
            <a:avLst/>
            <a:gdLst>
              <a:gd name="connsiteX0" fmla="*/ 77787 w 238125"/>
              <a:gd name="connsiteY0" fmla="*/ 3175 h 425450"/>
              <a:gd name="connsiteX1" fmla="*/ 166687 w 238125"/>
              <a:gd name="connsiteY1" fmla="*/ 0 h 425450"/>
              <a:gd name="connsiteX2" fmla="*/ 180975 w 238125"/>
              <a:gd name="connsiteY2" fmla="*/ 34925 h 425450"/>
              <a:gd name="connsiteX3" fmla="*/ 192087 w 238125"/>
              <a:gd name="connsiteY3" fmla="*/ 61912 h 425450"/>
              <a:gd name="connsiteX4" fmla="*/ 200025 w 238125"/>
              <a:gd name="connsiteY4" fmla="*/ 84137 h 425450"/>
              <a:gd name="connsiteX5" fmla="*/ 225425 w 238125"/>
              <a:gd name="connsiteY5" fmla="*/ 112712 h 425450"/>
              <a:gd name="connsiteX6" fmla="*/ 230187 w 238125"/>
              <a:gd name="connsiteY6" fmla="*/ 119062 h 425450"/>
              <a:gd name="connsiteX7" fmla="*/ 238125 w 238125"/>
              <a:gd name="connsiteY7" fmla="*/ 268287 h 425450"/>
              <a:gd name="connsiteX8" fmla="*/ 211137 w 238125"/>
              <a:gd name="connsiteY8" fmla="*/ 293687 h 425450"/>
              <a:gd name="connsiteX9" fmla="*/ 180975 w 238125"/>
              <a:gd name="connsiteY9" fmla="*/ 320675 h 425450"/>
              <a:gd name="connsiteX10" fmla="*/ 157162 w 238125"/>
              <a:gd name="connsiteY10" fmla="*/ 355600 h 425450"/>
              <a:gd name="connsiteX11" fmla="*/ 136525 w 238125"/>
              <a:gd name="connsiteY11" fmla="*/ 406400 h 425450"/>
              <a:gd name="connsiteX12" fmla="*/ 131762 w 238125"/>
              <a:gd name="connsiteY12" fmla="*/ 425450 h 425450"/>
              <a:gd name="connsiteX13" fmla="*/ 119062 w 238125"/>
              <a:gd name="connsiteY13" fmla="*/ 390525 h 425450"/>
              <a:gd name="connsiteX14" fmla="*/ 95250 w 238125"/>
              <a:gd name="connsiteY14" fmla="*/ 347662 h 425450"/>
              <a:gd name="connsiteX15" fmla="*/ 66675 w 238125"/>
              <a:gd name="connsiteY15" fmla="*/ 311150 h 425450"/>
              <a:gd name="connsiteX16" fmla="*/ 17462 w 238125"/>
              <a:gd name="connsiteY16" fmla="*/ 273050 h 425450"/>
              <a:gd name="connsiteX17" fmla="*/ 0 w 238125"/>
              <a:gd name="connsiteY17" fmla="*/ 136525 h 425450"/>
              <a:gd name="connsiteX18" fmla="*/ 25400 w 238125"/>
              <a:gd name="connsiteY18" fmla="*/ 114300 h 425450"/>
              <a:gd name="connsiteX19" fmla="*/ 47625 w 238125"/>
              <a:gd name="connsiteY19" fmla="*/ 84137 h 425450"/>
              <a:gd name="connsiteX20" fmla="*/ 77787 w 238125"/>
              <a:gd name="connsiteY20" fmla="*/ 3175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8125" h="425450">
                <a:moveTo>
                  <a:pt x="77787" y="3175"/>
                </a:moveTo>
                <a:lnTo>
                  <a:pt x="166687" y="0"/>
                </a:lnTo>
                <a:lnTo>
                  <a:pt x="180975" y="34925"/>
                </a:lnTo>
                <a:lnTo>
                  <a:pt x="192087" y="61912"/>
                </a:lnTo>
                <a:lnTo>
                  <a:pt x="200025" y="84137"/>
                </a:lnTo>
                <a:lnTo>
                  <a:pt x="225425" y="112712"/>
                </a:lnTo>
                <a:lnTo>
                  <a:pt x="230187" y="119062"/>
                </a:lnTo>
                <a:lnTo>
                  <a:pt x="238125" y="268287"/>
                </a:lnTo>
                <a:lnTo>
                  <a:pt x="211137" y="293687"/>
                </a:lnTo>
                <a:lnTo>
                  <a:pt x="180975" y="320675"/>
                </a:lnTo>
                <a:lnTo>
                  <a:pt x="157162" y="355600"/>
                </a:lnTo>
                <a:lnTo>
                  <a:pt x="136525" y="406400"/>
                </a:lnTo>
                <a:lnTo>
                  <a:pt x="131762" y="425450"/>
                </a:lnTo>
                <a:lnTo>
                  <a:pt x="119062" y="390525"/>
                </a:lnTo>
                <a:lnTo>
                  <a:pt x="95250" y="347662"/>
                </a:lnTo>
                <a:lnTo>
                  <a:pt x="66675" y="311150"/>
                </a:lnTo>
                <a:lnTo>
                  <a:pt x="17462" y="273050"/>
                </a:lnTo>
                <a:lnTo>
                  <a:pt x="0" y="136525"/>
                </a:lnTo>
                <a:lnTo>
                  <a:pt x="25400" y="114300"/>
                </a:lnTo>
                <a:lnTo>
                  <a:pt x="47625" y="84137"/>
                </a:lnTo>
                <a:lnTo>
                  <a:pt x="77787" y="3175"/>
                </a:lnTo>
                <a:close/>
              </a:path>
            </a:pathLst>
          </a:custGeom>
          <a:solidFill>
            <a:srgbClr val="95AEC3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The Issues are Pervasive; However, the Facility Offers Tremendous Value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029" y="1825625"/>
            <a:ext cx="5736771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Capacity</a:t>
            </a:r>
          </a:p>
          <a:p>
            <a:pPr lvl="1"/>
            <a:r>
              <a:rPr lang="en-US" sz="2800" dirty="0" smtClean="0"/>
              <a:t>Disinfection</a:t>
            </a:r>
          </a:p>
          <a:p>
            <a:pPr lvl="1"/>
            <a:r>
              <a:rPr lang="en-US" sz="2800" dirty="0" smtClean="0"/>
              <a:t>Biosolids</a:t>
            </a:r>
          </a:p>
          <a:p>
            <a:r>
              <a:rPr lang="en-US" sz="3200" dirty="0" smtClean="0"/>
              <a:t>Safety, Reliability, Performance</a:t>
            </a:r>
          </a:p>
          <a:p>
            <a:pPr lvl="1"/>
            <a:r>
              <a:rPr lang="en-US" sz="2800" dirty="0" smtClean="0"/>
              <a:t>Pervasive</a:t>
            </a:r>
          </a:p>
          <a:p>
            <a:pPr lvl="1"/>
            <a:r>
              <a:rPr lang="en-US" sz="2800" dirty="0" smtClean="0"/>
              <a:t>Revised Safety Standards</a:t>
            </a:r>
          </a:p>
          <a:p>
            <a:r>
              <a:rPr lang="en-US" sz="3200" dirty="0" smtClean="0"/>
              <a:t>Regulations</a:t>
            </a:r>
          </a:p>
          <a:p>
            <a:pPr lvl="1"/>
            <a:r>
              <a:rPr lang="en-US" sz="2800" dirty="0" smtClean="0"/>
              <a:t>Phosphorus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15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5" y="2171767"/>
            <a:ext cx="6347336" cy="38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The Facility is One of the Most Valuable City-Owned Assets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030" y="1825625"/>
            <a:ext cx="5299064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Foremost Objectives</a:t>
            </a:r>
          </a:p>
          <a:p>
            <a:pPr marL="742950" lvl="1" indent="-285750"/>
            <a:r>
              <a:rPr lang="en-US" sz="2800" dirty="0" smtClean="0"/>
              <a:t>Maximize </a:t>
            </a:r>
            <a:r>
              <a:rPr lang="en-US" sz="2800" dirty="0"/>
              <a:t>Benefit of Existing </a:t>
            </a:r>
            <a:r>
              <a:rPr lang="en-US" sz="2800" dirty="0" smtClean="0"/>
              <a:t>Infrastructure</a:t>
            </a:r>
          </a:p>
          <a:p>
            <a:pPr marL="742950" lvl="1" indent="-285750"/>
            <a:r>
              <a:rPr lang="en-US" sz="2800" dirty="0" smtClean="0"/>
              <a:t>Maximize </a:t>
            </a:r>
            <a:r>
              <a:rPr lang="en-US" sz="2800" dirty="0"/>
              <a:t>Return on </a:t>
            </a:r>
            <a:r>
              <a:rPr lang="en-US" sz="2800" dirty="0" smtClean="0"/>
              <a:t>Previous Investment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16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5400000" flipH="1">
            <a:off x="643391" y="3320504"/>
            <a:ext cx="544286" cy="26439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400000" flipH="1">
            <a:off x="648708" y="2493441"/>
            <a:ext cx="544286" cy="26439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rot="5400000">
            <a:off x="6994310" y="905162"/>
            <a:ext cx="3814126" cy="6347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3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Realizing the Objective: Maximizing Use of Existing Infrastructure and Previous Investments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17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209" b="2845"/>
          <a:stretch/>
        </p:blipFill>
        <p:spPr>
          <a:xfrm>
            <a:off x="227532" y="1368389"/>
            <a:ext cx="11736936" cy="49608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41902" y="4064317"/>
            <a:ext cx="5277898" cy="21126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Rehabilitate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Repurpose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New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Do Nothing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43762" y="5326330"/>
            <a:ext cx="522514" cy="287383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3762" y="4774166"/>
            <a:ext cx="522514" cy="287383"/>
          </a:xfrm>
          <a:prstGeom prst="rect">
            <a:avLst/>
          </a:prstGeom>
          <a:solidFill>
            <a:srgbClr val="7030A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3762" y="4222002"/>
            <a:ext cx="522514" cy="287383"/>
          </a:xfrm>
          <a:prstGeom prst="rect">
            <a:avLst/>
          </a:prstGeom>
          <a:solidFill>
            <a:srgbClr val="92D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67328" y="2852928"/>
            <a:ext cx="1207008" cy="685800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938016" y="2546373"/>
            <a:ext cx="515112" cy="279123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96896" y="3209544"/>
            <a:ext cx="576072" cy="443484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91256" y="2825496"/>
            <a:ext cx="576072" cy="443484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85688" y="2250503"/>
            <a:ext cx="460248" cy="397764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5480" y="2732087"/>
            <a:ext cx="460248" cy="397764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617464" y="2300655"/>
            <a:ext cx="268224" cy="279123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16196" y="2706825"/>
            <a:ext cx="460248" cy="397764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57216" y="2241334"/>
            <a:ext cx="460248" cy="397764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31108" y="3629792"/>
            <a:ext cx="758952" cy="636260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251026" y="2739090"/>
            <a:ext cx="812214" cy="318145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679192" y="1683200"/>
            <a:ext cx="1808694" cy="500034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75604" y="3461601"/>
            <a:ext cx="597408" cy="446880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73012" y="3461601"/>
            <a:ext cx="597408" cy="446880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419703" y="2260879"/>
            <a:ext cx="116561" cy="184890"/>
          </a:xfrm>
          <a:custGeom>
            <a:avLst/>
            <a:gdLst>
              <a:gd name="connsiteX0" fmla="*/ 0 w 116561"/>
              <a:gd name="connsiteY0" fmla="*/ 0 h 184890"/>
              <a:gd name="connsiteX1" fmla="*/ 6029 w 116561"/>
              <a:gd name="connsiteY1" fmla="*/ 184890 h 184890"/>
              <a:gd name="connsiteX2" fmla="*/ 116561 w 116561"/>
              <a:gd name="connsiteY2" fmla="*/ 182880 h 184890"/>
              <a:gd name="connsiteX3" fmla="*/ 110532 w 116561"/>
              <a:gd name="connsiteY3" fmla="*/ 6029 h 184890"/>
              <a:gd name="connsiteX4" fmla="*/ 0 w 116561"/>
              <a:gd name="connsiteY4" fmla="*/ 0 h 1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61" h="184890">
                <a:moveTo>
                  <a:pt x="0" y="0"/>
                </a:moveTo>
                <a:lnTo>
                  <a:pt x="6029" y="184890"/>
                </a:lnTo>
                <a:lnTo>
                  <a:pt x="116561" y="182880"/>
                </a:lnTo>
                <a:lnTo>
                  <a:pt x="110532" y="6029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582469" y="2282972"/>
            <a:ext cx="862927" cy="690342"/>
          </a:xfrm>
          <a:custGeom>
            <a:avLst/>
            <a:gdLst>
              <a:gd name="connsiteX0" fmla="*/ 6056 w 862927"/>
              <a:gd name="connsiteY0" fmla="*/ 0 h 690342"/>
              <a:gd name="connsiteX1" fmla="*/ 841732 w 862927"/>
              <a:gd name="connsiteY1" fmla="*/ 3028 h 690342"/>
              <a:gd name="connsiteX2" fmla="*/ 862927 w 862927"/>
              <a:gd name="connsiteY2" fmla="*/ 690342 h 690342"/>
              <a:gd name="connsiteX3" fmla="*/ 369393 w 862927"/>
              <a:gd name="connsiteY3" fmla="*/ 687314 h 690342"/>
              <a:gd name="connsiteX4" fmla="*/ 363338 w 862927"/>
              <a:gd name="connsiteY4" fmla="*/ 605563 h 690342"/>
              <a:gd name="connsiteX5" fmla="*/ 0 w 862927"/>
              <a:gd name="connsiteY5" fmla="*/ 605563 h 690342"/>
              <a:gd name="connsiteX6" fmla="*/ 6056 w 862927"/>
              <a:gd name="connsiteY6" fmla="*/ 0 h 69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927" h="690342">
                <a:moveTo>
                  <a:pt x="6056" y="0"/>
                </a:moveTo>
                <a:lnTo>
                  <a:pt x="841732" y="3028"/>
                </a:lnTo>
                <a:lnTo>
                  <a:pt x="862927" y="690342"/>
                </a:lnTo>
                <a:lnTo>
                  <a:pt x="369393" y="687314"/>
                </a:lnTo>
                <a:lnTo>
                  <a:pt x="363338" y="605563"/>
                </a:lnTo>
                <a:lnTo>
                  <a:pt x="0" y="605563"/>
                </a:lnTo>
                <a:cubicBezTo>
                  <a:pt x="2019" y="403709"/>
                  <a:pt x="4037" y="201854"/>
                  <a:pt x="6056" y="0"/>
                </a:cubicBezTo>
                <a:close/>
              </a:path>
            </a:pathLst>
          </a:custGeom>
          <a:solidFill>
            <a:srgbClr val="7030A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118628" y="2995329"/>
            <a:ext cx="404002" cy="420270"/>
          </a:xfrm>
          <a:prstGeom prst="ellipse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617679" y="2995329"/>
            <a:ext cx="404002" cy="420270"/>
          </a:xfrm>
          <a:prstGeom prst="ellipse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129553" y="3089712"/>
            <a:ext cx="258265" cy="268664"/>
          </a:xfrm>
          <a:prstGeom prst="ellipse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464300" y="3085399"/>
            <a:ext cx="212343" cy="151157"/>
          </a:xfrm>
          <a:custGeom>
            <a:avLst/>
            <a:gdLst>
              <a:gd name="connsiteX0" fmla="*/ 0 w 164555"/>
              <a:gd name="connsiteY0" fmla="*/ 0 h 138375"/>
              <a:gd name="connsiteX1" fmla="*/ 164555 w 164555"/>
              <a:gd name="connsiteY1" fmla="*/ 0 h 138375"/>
              <a:gd name="connsiteX2" fmla="*/ 136506 w 164555"/>
              <a:gd name="connsiteY2" fmla="*/ 39268 h 138375"/>
              <a:gd name="connsiteX3" fmla="*/ 119676 w 164555"/>
              <a:gd name="connsiteY3" fmla="*/ 93497 h 138375"/>
              <a:gd name="connsiteX4" fmla="*/ 123416 w 164555"/>
              <a:gd name="connsiteY4" fmla="*/ 136505 h 138375"/>
              <a:gd name="connsiteX5" fmla="*/ 33659 w 164555"/>
              <a:gd name="connsiteY5" fmla="*/ 138375 h 138375"/>
              <a:gd name="connsiteX6" fmla="*/ 37399 w 164555"/>
              <a:gd name="connsiteY6" fmla="*/ 87887 h 138375"/>
              <a:gd name="connsiteX7" fmla="*/ 0 w 164555"/>
              <a:gd name="connsiteY7" fmla="*/ 0 h 1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555" h="138375">
                <a:moveTo>
                  <a:pt x="0" y="0"/>
                </a:moveTo>
                <a:lnTo>
                  <a:pt x="164555" y="0"/>
                </a:lnTo>
                <a:lnTo>
                  <a:pt x="136506" y="39268"/>
                </a:lnTo>
                <a:lnTo>
                  <a:pt x="119676" y="93497"/>
                </a:lnTo>
                <a:lnTo>
                  <a:pt x="123416" y="136505"/>
                </a:lnTo>
                <a:lnTo>
                  <a:pt x="33659" y="138375"/>
                </a:lnTo>
                <a:lnTo>
                  <a:pt x="37399" y="87887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443663" y="3236913"/>
            <a:ext cx="238125" cy="425450"/>
          </a:xfrm>
          <a:custGeom>
            <a:avLst/>
            <a:gdLst>
              <a:gd name="connsiteX0" fmla="*/ 77787 w 238125"/>
              <a:gd name="connsiteY0" fmla="*/ 3175 h 425450"/>
              <a:gd name="connsiteX1" fmla="*/ 166687 w 238125"/>
              <a:gd name="connsiteY1" fmla="*/ 0 h 425450"/>
              <a:gd name="connsiteX2" fmla="*/ 180975 w 238125"/>
              <a:gd name="connsiteY2" fmla="*/ 34925 h 425450"/>
              <a:gd name="connsiteX3" fmla="*/ 192087 w 238125"/>
              <a:gd name="connsiteY3" fmla="*/ 61912 h 425450"/>
              <a:gd name="connsiteX4" fmla="*/ 200025 w 238125"/>
              <a:gd name="connsiteY4" fmla="*/ 84137 h 425450"/>
              <a:gd name="connsiteX5" fmla="*/ 225425 w 238125"/>
              <a:gd name="connsiteY5" fmla="*/ 112712 h 425450"/>
              <a:gd name="connsiteX6" fmla="*/ 230187 w 238125"/>
              <a:gd name="connsiteY6" fmla="*/ 119062 h 425450"/>
              <a:gd name="connsiteX7" fmla="*/ 238125 w 238125"/>
              <a:gd name="connsiteY7" fmla="*/ 268287 h 425450"/>
              <a:gd name="connsiteX8" fmla="*/ 211137 w 238125"/>
              <a:gd name="connsiteY8" fmla="*/ 293687 h 425450"/>
              <a:gd name="connsiteX9" fmla="*/ 180975 w 238125"/>
              <a:gd name="connsiteY9" fmla="*/ 320675 h 425450"/>
              <a:gd name="connsiteX10" fmla="*/ 157162 w 238125"/>
              <a:gd name="connsiteY10" fmla="*/ 355600 h 425450"/>
              <a:gd name="connsiteX11" fmla="*/ 136525 w 238125"/>
              <a:gd name="connsiteY11" fmla="*/ 406400 h 425450"/>
              <a:gd name="connsiteX12" fmla="*/ 131762 w 238125"/>
              <a:gd name="connsiteY12" fmla="*/ 425450 h 425450"/>
              <a:gd name="connsiteX13" fmla="*/ 119062 w 238125"/>
              <a:gd name="connsiteY13" fmla="*/ 390525 h 425450"/>
              <a:gd name="connsiteX14" fmla="*/ 95250 w 238125"/>
              <a:gd name="connsiteY14" fmla="*/ 347662 h 425450"/>
              <a:gd name="connsiteX15" fmla="*/ 66675 w 238125"/>
              <a:gd name="connsiteY15" fmla="*/ 311150 h 425450"/>
              <a:gd name="connsiteX16" fmla="*/ 17462 w 238125"/>
              <a:gd name="connsiteY16" fmla="*/ 273050 h 425450"/>
              <a:gd name="connsiteX17" fmla="*/ 0 w 238125"/>
              <a:gd name="connsiteY17" fmla="*/ 136525 h 425450"/>
              <a:gd name="connsiteX18" fmla="*/ 25400 w 238125"/>
              <a:gd name="connsiteY18" fmla="*/ 114300 h 425450"/>
              <a:gd name="connsiteX19" fmla="*/ 47625 w 238125"/>
              <a:gd name="connsiteY19" fmla="*/ 84137 h 425450"/>
              <a:gd name="connsiteX20" fmla="*/ 77787 w 238125"/>
              <a:gd name="connsiteY20" fmla="*/ 3175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8125" h="425450">
                <a:moveTo>
                  <a:pt x="77787" y="3175"/>
                </a:moveTo>
                <a:lnTo>
                  <a:pt x="166687" y="0"/>
                </a:lnTo>
                <a:lnTo>
                  <a:pt x="180975" y="34925"/>
                </a:lnTo>
                <a:lnTo>
                  <a:pt x="192087" y="61912"/>
                </a:lnTo>
                <a:lnTo>
                  <a:pt x="200025" y="84137"/>
                </a:lnTo>
                <a:lnTo>
                  <a:pt x="225425" y="112712"/>
                </a:lnTo>
                <a:lnTo>
                  <a:pt x="230187" y="119062"/>
                </a:lnTo>
                <a:lnTo>
                  <a:pt x="238125" y="268287"/>
                </a:lnTo>
                <a:lnTo>
                  <a:pt x="211137" y="293687"/>
                </a:lnTo>
                <a:lnTo>
                  <a:pt x="180975" y="320675"/>
                </a:lnTo>
                <a:lnTo>
                  <a:pt x="157162" y="355600"/>
                </a:lnTo>
                <a:lnTo>
                  <a:pt x="136525" y="406400"/>
                </a:lnTo>
                <a:lnTo>
                  <a:pt x="131762" y="425450"/>
                </a:lnTo>
                <a:lnTo>
                  <a:pt x="119062" y="390525"/>
                </a:lnTo>
                <a:lnTo>
                  <a:pt x="95250" y="347662"/>
                </a:lnTo>
                <a:lnTo>
                  <a:pt x="66675" y="311150"/>
                </a:lnTo>
                <a:lnTo>
                  <a:pt x="17462" y="273050"/>
                </a:lnTo>
                <a:lnTo>
                  <a:pt x="0" y="136525"/>
                </a:lnTo>
                <a:lnTo>
                  <a:pt x="25400" y="114300"/>
                </a:lnTo>
                <a:lnTo>
                  <a:pt x="47625" y="84137"/>
                </a:lnTo>
                <a:lnTo>
                  <a:pt x="77787" y="3175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3762" y="5878494"/>
            <a:ext cx="522514" cy="287383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70832" y="3785224"/>
            <a:ext cx="758952" cy="636260"/>
          </a:xfrm>
          <a:prstGeom prst="ellipse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992105" y="3172316"/>
            <a:ext cx="453093" cy="379848"/>
          </a:xfrm>
          <a:prstGeom prst="ellipse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47894" y="3629791"/>
            <a:ext cx="456955" cy="639189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21434264">
            <a:off x="8429463" y="2824629"/>
            <a:ext cx="574503" cy="868956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Project Schedule and Milestones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18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152394" y="3290949"/>
          <a:ext cx="11887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="" xmlns:a16="http://schemas.microsoft.com/office/drawing/2014/main" val="3575270014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7960348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128137973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285410885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304108099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30699807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527870671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3592536286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19688329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1764461153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343365054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329070" y="4109387"/>
            <a:ext cx="1170052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Preliminary Design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1181" y="4109387"/>
            <a:ext cx="2307266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Detailed Design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7800" y="4109387"/>
            <a:ext cx="1108741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Draft Facility Plan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90976" y="4109387"/>
            <a:ext cx="614473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spc="-3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Bid</a:t>
            </a:r>
            <a:endParaRPr lang="en-US" sz="1600" b="1" spc="-3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47508" y="4109387"/>
            <a:ext cx="4731025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Construction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Isosceles Triangle 31"/>
          <p:cNvSpPr>
            <a:spLocks noChangeAspect="1"/>
          </p:cNvSpPr>
          <p:nvPr/>
        </p:nvSpPr>
        <p:spPr>
          <a:xfrm rot="10800000">
            <a:off x="9545750" y="3108876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>
            <a:spLocks noChangeAspect="1"/>
          </p:cNvSpPr>
          <p:nvPr/>
        </p:nvSpPr>
        <p:spPr>
          <a:xfrm rot="10800000">
            <a:off x="7172245" y="3108875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>
            <a:spLocks noChangeAspect="1"/>
          </p:cNvSpPr>
          <p:nvPr/>
        </p:nvSpPr>
        <p:spPr>
          <a:xfrm rot="10800000">
            <a:off x="4793128" y="3108875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>
            <a:spLocks noChangeAspect="1"/>
          </p:cNvSpPr>
          <p:nvPr/>
        </p:nvSpPr>
        <p:spPr>
          <a:xfrm rot="10800000">
            <a:off x="2417425" y="3108875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Callout 2 (No Border) 35"/>
          <p:cNvSpPr/>
          <p:nvPr/>
        </p:nvSpPr>
        <p:spPr>
          <a:xfrm flipH="1">
            <a:off x="606162" y="2153478"/>
            <a:ext cx="1222856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CWFP Intent to Apply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Oct 31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Line Callout 2 (No Border) 36"/>
          <p:cNvSpPr/>
          <p:nvPr/>
        </p:nvSpPr>
        <p:spPr>
          <a:xfrm flipH="1">
            <a:off x="2499122" y="1779521"/>
            <a:ext cx="1549613" cy="63722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CWFP Application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Plans and Specs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Sep 30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Line Callout 2 (No Border) 37"/>
          <p:cNvSpPr/>
          <p:nvPr/>
        </p:nvSpPr>
        <p:spPr>
          <a:xfrm>
            <a:off x="5558091" y="1685744"/>
            <a:ext cx="444605" cy="66481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Line Callout 2 (No Border) 38"/>
          <p:cNvSpPr/>
          <p:nvPr/>
        </p:nvSpPr>
        <p:spPr>
          <a:xfrm>
            <a:off x="6002697" y="2153478"/>
            <a:ext cx="1277922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Loan Closing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First Loan Draw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Line Callout 2 (No Border) 39"/>
          <p:cNvSpPr/>
          <p:nvPr/>
        </p:nvSpPr>
        <p:spPr>
          <a:xfrm>
            <a:off x="10480419" y="2153478"/>
            <a:ext cx="1277922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Begin Loan Re-Payment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US" dirty="0"/>
              <a:t>The Project Implementation Schedule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703050" y="6285361"/>
            <a:ext cx="2336544" cy="426940"/>
            <a:chOff x="8143875" y="6153150"/>
            <a:chExt cx="2336544" cy="426940"/>
          </a:xfrm>
        </p:grpSpPr>
        <p:sp>
          <p:nvSpPr>
            <p:cNvPr id="43" name="Rectangle 42"/>
            <p:cNvSpPr/>
            <p:nvPr/>
          </p:nvSpPr>
          <p:spPr>
            <a:xfrm>
              <a:off x="8523679" y="6204081"/>
              <a:ext cx="1880397" cy="3596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Phased Rate Increase</a:t>
              </a:r>
              <a:endParaRPr lang="en-US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4" name="Isosceles Triangle 43"/>
            <p:cNvSpPr>
              <a:spLocks noChangeAspect="1"/>
            </p:cNvSpPr>
            <p:nvPr/>
          </p:nvSpPr>
          <p:spPr>
            <a:xfrm rot="10800000">
              <a:off x="8353220" y="6284464"/>
              <a:ext cx="222665" cy="231621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143875" y="6153150"/>
              <a:ext cx="2336544" cy="4269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19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Wausau Wastewater Treatment Facility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152394" y="3290949"/>
          <a:ext cx="11887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="" xmlns:a16="http://schemas.microsoft.com/office/drawing/2014/main" val="3575270014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7960348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128137973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285410885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304108099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30699807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527870671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3592536286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19688329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1764461153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343365054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329070" y="4109387"/>
            <a:ext cx="1170052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Preliminary Design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1181" y="4109387"/>
            <a:ext cx="2307266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Detailed Design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7800" y="4109387"/>
            <a:ext cx="1108741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Draft Facility Plan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90976" y="4109387"/>
            <a:ext cx="614473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spc="-3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Bid</a:t>
            </a:r>
            <a:endParaRPr lang="en-US" sz="1600" b="1" spc="-3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47508" y="4109387"/>
            <a:ext cx="4731025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Construction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Isosceles Triangle 31"/>
          <p:cNvSpPr>
            <a:spLocks noChangeAspect="1"/>
          </p:cNvSpPr>
          <p:nvPr/>
        </p:nvSpPr>
        <p:spPr>
          <a:xfrm rot="10800000">
            <a:off x="9545750" y="3108876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>
            <a:spLocks noChangeAspect="1"/>
          </p:cNvSpPr>
          <p:nvPr/>
        </p:nvSpPr>
        <p:spPr>
          <a:xfrm rot="10800000">
            <a:off x="7172245" y="3108875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>
            <a:spLocks noChangeAspect="1"/>
          </p:cNvSpPr>
          <p:nvPr/>
        </p:nvSpPr>
        <p:spPr>
          <a:xfrm rot="10800000">
            <a:off x="4793128" y="3108875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>
            <a:spLocks noChangeAspect="1"/>
          </p:cNvSpPr>
          <p:nvPr/>
        </p:nvSpPr>
        <p:spPr>
          <a:xfrm rot="10800000">
            <a:off x="2417425" y="3108875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Callout 2 (No Border) 35"/>
          <p:cNvSpPr/>
          <p:nvPr/>
        </p:nvSpPr>
        <p:spPr>
          <a:xfrm flipH="1">
            <a:off x="606162" y="2153478"/>
            <a:ext cx="1222856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CWFP Intent to Apply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Oct 31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Line Callout 2 (No Border) 36"/>
          <p:cNvSpPr/>
          <p:nvPr/>
        </p:nvSpPr>
        <p:spPr>
          <a:xfrm flipH="1">
            <a:off x="2499122" y="1779521"/>
            <a:ext cx="1549613" cy="63722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CWFP Application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Plans and Specs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Sep 30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Line Callout 2 (No Border) 37"/>
          <p:cNvSpPr/>
          <p:nvPr/>
        </p:nvSpPr>
        <p:spPr>
          <a:xfrm>
            <a:off x="5558091" y="1685744"/>
            <a:ext cx="444605" cy="66481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Line Callout 2 (No Border) 38"/>
          <p:cNvSpPr/>
          <p:nvPr/>
        </p:nvSpPr>
        <p:spPr>
          <a:xfrm>
            <a:off x="6002697" y="2153478"/>
            <a:ext cx="1277922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Loan Closing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First Loan Draw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Line Callout 2 (No Border) 39"/>
          <p:cNvSpPr/>
          <p:nvPr/>
        </p:nvSpPr>
        <p:spPr>
          <a:xfrm>
            <a:off x="10480419" y="2153478"/>
            <a:ext cx="1277922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Begin Loan Re-Payment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US" dirty="0"/>
              <a:t>The Project Implementation Schedule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703050" y="6285361"/>
            <a:ext cx="2336544" cy="426940"/>
            <a:chOff x="8143875" y="6153150"/>
            <a:chExt cx="2336544" cy="426940"/>
          </a:xfrm>
        </p:grpSpPr>
        <p:sp>
          <p:nvSpPr>
            <p:cNvPr id="43" name="Rectangle 42"/>
            <p:cNvSpPr/>
            <p:nvPr/>
          </p:nvSpPr>
          <p:spPr>
            <a:xfrm>
              <a:off x="8523679" y="6204081"/>
              <a:ext cx="1880397" cy="3596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Phased Rate Increase</a:t>
              </a:r>
              <a:endParaRPr lang="en-US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4" name="Isosceles Triangle 43"/>
            <p:cNvSpPr>
              <a:spLocks noChangeAspect="1"/>
            </p:cNvSpPr>
            <p:nvPr/>
          </p:nvSpPr>
          <p:spPr>
            <a:xfrm rot="10800000">
              <a:off x="8353220" y="6284464"/>
              <a:ext cx="222665" cy="231621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143875" y="6153150"/>
              <a:ext cx="2336544" cy="4269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7800" y="5309057"/>
            <a:ext cx="11861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Most important phase: thoroughly defines the Project, its cost, and cost-reduction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 cost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 cost influence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87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152394" y="3290949"/>
          <a:ext cx="11887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="" xmlns:a16="http://schemas.microsoft.com/office/drawing/2014/main" val="3575270014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7960348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128137973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285410885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304108099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30699807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527870671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3592536286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19688329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1764461153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343365054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329070" y="4109387"/>
            <a:ext cx="1170052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Preliminary Design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1181" y="4109387"/>
            <a:ext cx="2307266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Detailed Design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7800" y="4109387"/>
            <a:ext cx="1108741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Draft Facility Plan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90976" y="4109387"/>
            <a:ext cx="614473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spc="-3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Bid</a:t>
            </a:r>
            <a:endParaRPr lang="en-US" sz="1600" b="1" spc="-3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47508" y="4109387"/>
            <a:ext cx="4731025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Construction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Isosceles Triangle 31"/>
          <p:cNvSpPr>
            <a:spLocks noChangeAspect="1"/>
          </p:cNvSpPr>
          <p:nvPr/>
        </p:nvSpPr>
        <p:spPr>
          <a:xfrm rot="10800000">
            <a:off x="9545750" y="3108876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>
            <a:spLocks noChangeAspect="1"/>
          </p:cNvSpPr>
          <p:nvPr/>
        </p:nvSpPr>
        <p:spPr>
          <a:xfrm rot="10800000">
            <a:off x="7172245" y="3108875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>
            <a:spLocks noChangeAspect="1"/>
          </p:cNvSpPr>
          <p:nvPr/>
        </p:nvSpPr>
        <p:spPr>
          <a:xfrm rot="10800000">
            <a:off x="4793128" y="3108875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>
            <a:spLocks noChangeAspect="1"/>
          </p:cNvSpPr>
          <p:nvPr/>
        </p:nvSpPr>
        <p:spPr>
          <a:xfrm rot="10800000">
            <a:off x="2417425" y="3108875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Callout 2 (No Border) 35"/>
          <p:cNvSpPr/>
          <p:nvPr/>
        </p:nvSpPr>
        <p:spPr>
          <a:xfrm flipH="1">
            <a:off x="606162" y="2153478"/>
            <a:ext cx="1222856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CWFP Intent to Apply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Oct 31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Line Callout 2 (No Border) 36"/>
          <p:cNvSpPr/>
          <p:nvPr/>
        </p:nvSpPr>
        <p:spPr>
          <a:xfrm flipH="1">
            <a:off x="2499122" y="1779521"/>
            <a:ext cx="1549613" cy="63722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CWFP Application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Plans and Specs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Sep 30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Line Callout 2 (No Border) 37"/>
          <p:cNvSpPr/>
          <p:nvPr/>
        </p:nvSpPr>
        <p:spPr>
          <a:xfrm>
            <a:off x="5558091" y="1685744"/>
            <a:ext cx="444605" cy="66481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Line Callout 2 (No Border) 38"/>
          <p:cNvSpPr/>
          <p:nvPr/>
        </p:nvSpPr>
        <p:spPr>
          <a:xfrm>
            <a:off x="6002697" y="2153478"/>
            <a:ext cx="1277922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Loan Closing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First Loan Draw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Line Callout 2 (No Border) 39"/>
          <p:cNvSpPr/>
          <p:nvPr/>
        </p:nvSpPr>
        <p:spPr>
          <a:xfrm>
            <a:off x="10480419" y="2153478"/>
            <a:ext cx="1277922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Begin Loan Re-Payment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US" dirty="0"/>
              <a:t>The Project Implementation Schedule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703050" y="6285361"/>
            <a:ext cx="2336544" cy="426940"/>
            <a:chOff x="8143875" y="6153150"/>
            <a:chExt cx="2336544" cy="426940"/>
          </a:xfrm>
        </p:grpSpPr>
        <p:sp>
          <p:nvSpPr>
            <p:cNvPr id="43" name="Rectangle 42"/>
            <p:cNvSpPr/>
            <p:nvPr/>
          </p:nvSpPr>
          <p:spPr>
            <a:xfrm>
              <a:off x="8523679" y="6204081"/>
              <a:ext cx="1880397" cy="3596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Phased Rate Increase</a:t>
              </a:r>
              <a:endParaRPr lang="en-US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4" name="Isosceles Triangle 43"/>
            <p:cNvSpPr>
              <a:spLocks noChangeAspect="1"/>
            </p:cNvSpPr>
            <p:nvPr/>
          </p:nvSpPr>
          <p:spPr>
            <a:xfrm rot="10800000">
              <a:off x="8353220" y="6284464"/>
              <a:ext cx="222665" cy="231621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143875" y="6153150"/>
              <a:ext cx="2336544" cy="4269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Isosceles Triangle 22"/>
          <p:cNvSpPr/>
          <p:nvPr/>
        </p:nvSpPr>
        <p:spPr>
          <a:xfrm flipH="1">
            <a:off x="2145281" y="5044660"/>
            <a:ext cx="544286" cy="26439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77800" y="5309057"/>
            <a:ext cx="11861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Project and its costs are defined at the completion of the Preliminary Design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 cost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 cost influence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8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Preliminary Design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22</a:t>
            </a:fld>
            <a:r>
              <a:rPr lang="en-US" smtClean="0"/>
              <a:t> |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391" y="3498114"/>
          <a:ext cx="11932929" cy="1360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1">
                  <a:extLst>
                    <a:ext uri="{9D8B030D-6E8A-4147-A177-3AD203B41FA5}">
                      <a16:colId xmlns="" xmlns:a16="http://schemas.microsoft.com/office/drawing/2014/main" val="3575270014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7960348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128137973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304108099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80919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91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1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Aug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Sep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Oct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Nov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Dec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Feb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Mar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391" y="4931923"/>
            <a:ext cx="3196865" cy="12801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Process Design and Conceptual Layout Drawings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5257" y="4931923"/>
            <a:ext cx="1892593" cy="12801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Cost Refinement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1156" y="4931923"/>
            <a:ext cx="2222202" cy="1280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Preliminary Layout Drawings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6944" y="4931923"/>
            <a:ext cx="3366972" cy="1280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Detailed Design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11234538" y="5361301"/>
            <a:ext cx="1280160" cy="42140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flipH="1" flipV="1">
            <a:off x="6911161" y="4335366"/>
            <a:ext cx="265980" cy="308344"/>
          </a:xfrm>
          <a:prstGeom prst="triangl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94945" y="2053506"/>
            <a:ext cx="426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Project and Its Cost is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Rate Implications are Defined</a:t>
            </a:r>
          </a:p>
        </p:txBody>
      </p:sp>
      <p:cxnSp>
        <p:nvCxnSpPr>
          <p:cNvPr id="17" name="Elbow Connector 16"/>
          <p:cNvCxnSpPr>
            <a:stCxn id="15" idx="1"/>
            <a:endCxn id="10" idx="3"/>
          </p:cNvCxnSpPr>
          <p:nvPr/>
        </p:nvCxnSpPr>
        <p:spPr>
          <a:xfrm rot="10800000" flipV="1">
            <a:off x="7044151" y="2376672"/>
            <a:ext cx="350794" cy="1958694"/>
          </a:xfrm>
          <a:prstGeom prst="bentConnector2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39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Project Funding Strategy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23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Wisconsin Clean Water Fund Program (CWFP)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Financial </a:t>
            </a:r>
            <a:r>
              <a:rPr lang="en-US" sz="3200" dirty="0"/>
              <a:t>assistance to </a:t>
            </a:r>
            <a:r>
              <a:rPr lang="en-US" sz="3200" dirty="0" smtClean="0"/>
              <a:t>Wisconsin municipalities </a:t>
            </a:r>
            <a:r>
              <a:rPr lang="en-US" sz="3200" dirty="0"/>
              <a:t>for wastewater and storm water infrastructure </a:t>
            </a:r>
            <a:r>
              <a:rPr lang="en-US" sz="3200" dirty="0" smtClean="0"/>
              <a:t>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24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849203"/>
            <a:ext cx="9220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 Federal Program is 30+ Years Old</a:t>
            </a:r>
          </a:p>
          <a:p>
            <a:r>
              <a:rPr lang="en-US" sz="2400" dirty="0" smtClean="0"/>
              <a:t>$</a:t>
            </a:r>
            <a:r>
              <a:rPr lang="en-US" sz="2400" dirty="0"/>
              <a:t>118.7 billion to municipalities thru 38,450 low-interest loans since </a:t>
            </a:r>
            <a:r>
              <a:rPr lang="en-US" sz="2400" dirty="0" smtClean="0"/>
              <a:t>1987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5250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Wisconsin Clean Water Fund Program (CWFP)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Financial </a:t>
            </a:r>
            <a:r>
              <a:rPr lang="en-US" sz="3200" dirty="0"/>
              <a:t>assistance to </a:t>
            </a:r>
            <a:r>
              <a:rPr lang="en-US" sz="3200" dirty="0" smtClean="0"/>
              <a:t>Wisconsin municipalities </a:t>
            </a:r>
            <a:r>
              <a:rPr lang="en-US" sz="3200" dirty="0"/>
              <a:t>for wastewater and storm water infrastructure </a:t>
            </a:r>
            <a:r>
              <a:rPr lang="en-US" sz="3200" dirty="0" smtClean="0"/>
              <a:t>projects</a:t>
            </a:r>
          </a:p>
          <a:p>
            <a:r>
              <a:rPr lang="en-US" sz="3200" dirty="0" smtClean="0"/>
              <a:t>Combination of federal </a:t>
            </a:r>
            <a:r>
              <a:rPr lang="en-US" sz="3200" dirty="0"/>
              <a:t>grants and state funding </a:t>
            </a:r>
            <a:r>
              <a:rPr lang="en-US" sz="3200" dirty="0" smtClean="0"/>
              <a:t>in </a:t>
            </a:r>
            <a:r>
              <a:rPr lang="en-US" sz="3200" dirty="0"/>
              <a:t>the form of </a:t>
            </a:r>
            <a:r>
              <a:rPr lang="en-US" sz="3200" b="1" dirty="0">
                <a:solidFill>
                  <a:srgbClr val="C00000"/>
                </a:solidFill>
              </a:rPr>
              <a:t>subsidized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loans</a:t>
            </a:r>
          </a:p>
          <a:p>
            <a:pPr lvl="1"/>
            <a:r>
              <a:rPr lang="en-US" sz="2800" dirty="0" smtClean="0"/>
              <a:t>55% of Market Rate (3.4%)</a:t>
            </a:r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Interest Rate = 1.87% </a:t>
            </a:r>
            <a:r>
              <a:rPr lang="en-US" sz="2800" dirty="0" smtClean="0"/>
              <a:t>for 20-yr term</a:t>
            </a:r>
          </a:p>
          <a:p>
            <a:pPr lvl="1"/>
            <a:r>
              <a:rPr lang="en-US" sz="2800" dirty="0" smtClean="0"/>
              <a:t>30-yr term may be slightly higher…Wausau a case study for WDNR to develop 30-yr option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25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849203"/>
            <a:ext cx="9220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The Federal Program is 30+ Years Old</a:t>
            </a:r>
          </a:p>
          <a:p>
            <a:r>
              <a:rPr lang="en-US" sz="2400" dirty="0" smtClean="0"/>
              <a:t>$</a:t>
            </a:r>
            <a:r>
              <a:rPr lang="en-US" sz="2400" dirty="0"/>
              <a:t>118.7 billion to municipalities thru 38,450 low-interest loans since </a:t>
            </a:r>
            <a:r>
              <a:rPr lang="en-US" sz="2400" dirty="0" smtClean="0"/>
              <a:t>1987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0148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Things Need to be Done in Near-Term to Preserve Eligibility for CWFP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211"/>
            <a:ext cx="10515600" cy="50942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Pass Reimbursement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26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09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Things Need to be Done in Near-Term to Preserve Eligibility for CWFP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211"/>
            <a:ext cx="10515600" cy="50942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Pass Reimbursement Resolution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Allows for cost reimbursement up to 20% of loan amount – e.g., planning, design, land, early improvements that cant wait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27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15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Things Need to be Done in Near-Term to Preserve Eligibility for CWFP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211"/>
            <a:ext cx="10515600" cy="50942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Pass Reimbursement Resolution</a:t>
            </a:r>
          </a:p>
          <a:p>
            <a:pPr lvl="1"/>
            <a:r>
              <a:rPr lang="en-US" sz="2800" dirty="0" smtClean="0"/>
              <a:t>Allows for cost reimbursement up to 20% of loan amount – e.g., planning, design, land, early improvements that cant wait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Designate Authorized Representative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28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7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Things Need to be Done in Near-Term to Preserve Eligibility for CWFP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211"/>
            <a:ext cx="10515600" cy="50942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Pass Reimbursement Resolution</a:t>
            </a:r>
          </a:p>
          <a:p>
            <a:pPr lvl="1"/>
            <a:r>
              <a:rPr lang="en-US" sz="2800" dirty="0" smtClean="0"/>
              <a:t>Allows for cost reimbursement up to 20% of loan amount – e.g., planning, design, land, early improvements that cant wait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Designate Authorized Representative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Identifies the person authorized to submit materials to CWFP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29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4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Its Located Near the City’s Southern Boundary on Adrian Street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3</a:t>
            </a:fld>
            <a:r>
              <a:rPr lang="en-US" smtClean="0"/>
              <a:t> |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54313" y="1638972"/>
            <a:ext cx="5283375" cy="4114800"/>
            <a:chOff x="6886348" y="1482156"/>
            <a:chExt cx="5283375" cy="4114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6348" y="1482156"/>
              <a:ext cx="5283375" cy="41148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1048058" y="4157193"/>
              <a:ext cx="274320" cy="27432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85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Things Need to be Done in Near-Term to Preserve Eligibility for CWFP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211"/>
            <a:ext cx="10515600" cy="50942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Pass Reimbursement Resolution</a:t>
            </a:r>
          </a:p>
          <a:p>
            <a:pPr lvl="1"/>
            <a:r>
              <a:rPr lang="en-US" sz="2800" dirty="0" smtClean="0"/>
              <a:t>Allows for cost reimbursement up to 20% of loan amount – e.g., planning, design, land, early improvements that cant wait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Designate Authorized Representative</a:t>
            </a:r>
          </a:p>
          <a:p>
            <a:pPr lvl="1"/>
            <a:r>
              <a:rPr lang="en-US" sz="2800" dirty="0" smtClean="0"/>
              <a:t>Identifies the person authorized to submit materials to CWFP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Submit </a:t>
            </a:r>
            <a:r>
              <a:rPr lang="en-US" sz="3200" b="1" dirty="0" smtClean="0">
                <a:solidFill>
                  <a:srgbClr val="C00000"/>
                </a:solidFill>
              </a:rPr>
              <a:t>Intent</a:t>
            </a:r>
            <a:r>
              <a:rPr lang="en-US" sz="3200" b="1" dirty="0" smtClean="0"/>
              <a:t> to Apply (ITA)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30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30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Things Need to be Done in Near-Term to Preserve Eligibility for CWFP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211"/>
            <a:ext cx="10515600" cy="50942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Pass Reimbursement Resolution</a:t>
            </a:r>
          </a:p>
          <a:p>
            <a:pPr lvl="1"/>
            <a:r>
              <a:rPr lang="en-US" sz="2800" dirty="0" smtClean="0"/>
              <a:t>Allows for cost reimbursement up to 20% of loan amount – e.g., planning, design, land, early improvements that cant wait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Designate Authorized Representative</a:t>
            </a:r>
          </a:p>
          <a:p>
            <a:pPr lvl="1"/>
            <a:r>
              <a:rPr lang="en-US" sz="2800" dirty="0" smtClean="0"/>
              <a:t>Identifies the person authorized to submit materials to CWFP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Submit </a:t>
            </a:r>
            <a:r>
              <a:rPr lang="en-US" sz="3200" b="1" dirty="0" smtClean="0">
                <a:solidFill>
                  <a:srgbClr val="C00000"/>
                </a:solidFill>
              </a:rPr>
              <a:t>Intent</a:t>
            </a:r>
            <a:r>
              <a:rPr lang="en-US" sz="3200" dirty="0" smtClean="0"/>
              <a:t> to Apply (ITA)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Gets Wausau on the list of communities that may use the CWFP funding in SFY 2020 (Project Priority List)</a:t>
            </a:r>
          </a:p>
          <a:p>
            <a:pPr lvl="2"/>
            <a:r>
              <a:rPr lang="en-US" sz="2800" dirty="0" smtClean="0"/>
              <a:t>Due Oct 31, 2018</a:t>
            </a:r>
          </a:p>
          <a:p>
            <a:pPr lvl="2"/>
            <a:r>
              <a:rPr lang="en-US" sz="2800" dirty="0" smtClean="0"/>
              <a:t>SFY 2020 = Jul 1, 2019 – Jun 30,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31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07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Design Phase and Next Steps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  <a:latin typeface="Tw Cen MT Condensed" panose="020B0606020104020203" pitchFamily="34" charset="0"/>
              </a:rPr>
              <a:t>Reimbursement and Authorized Representative Resolutions</a:t>
            </a:r>
            <a:endParaRPr lang="en-US" dirty="0">
              <a:solidFill>
                <a:srgbClr val="C0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32</a:t>
            </a:fld>
            <a:r>
              <a:rPr lang="en-US" smtClean="0"/>
              <a:t> |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11889"/>
              </p:ext>
            </p:extLst>
          </p:nvPr>
        </p:nvGraphicFramePr>
        <p:xfrm>
          <a:off x="152391" y="3498114"/>
          <a:ext cx="11932929" cy="1360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1">
                  <a:extLst>
                    <a:ext uri="{9D8B030D-6E8A-4147-A177-3AD203B41FA5}">
                      <a16:colId xmlns="" xmlns:a16="http://schemas.microsoft.com/office/drawing/2014/main" val="3575270014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7960348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128137973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304108099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80919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91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1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Aug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Sep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Oct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Nov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Dec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Feb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Mar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391" y="4931923"/>
            <a:ext cx="3196865" cy="12801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Process Design and Conceptual Layout Drawings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5257" y="4931923"/>
            <a:ext cx="1892593" cy="12801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Cost Refinement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1156" y="4931923"/>
            <a:ext cx="2222202" cy="1280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Preliminary Layout Drawings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6944" y="4931923"/>
            <a:ext cx="3366972" cy="1280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Detailed Design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11234538" y="5361301"/>
            <a:ext cx="1280160" cy="42140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flipH="1" flipV="1">
            <a:off x="2849524" y="4358556"/>
            <a:ext cx="318977" cy="308344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33308" y="2076696"/>
            <a:ext cx="5119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Commission, Finance, and Council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Reimbursement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Authorized Representative Resolution</a:t>
            </a:r>
            <a:endParaRPr lang="en-US" b="1" dirty="0"/>
          </a:p>
        </p:txBody>
      </p:sp>
      <p:cxnSp>
        <p:nvCxnSpPr>
          <p:cNvPr id="17" name="Elbow Connector 16"/>
          <p:cNvCxnSpPr>
            <a:stCxn id="15" idx="1"/>
            <a:endCxn id="10" idx="3"/>
          </p:cNvCxnSpPr>
          <p:nvPr/>
        </p:nvCxnSpPr>
        <p:spPr>
          <a:xfrm rot="10800000" flipV="1">
            <a:off x="3009012" y="2538360"/>
            <a:ext cx="324296" cy="182019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132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Design Phase and Next Steps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  <a:latin typeface="Tw Cen MT Condensed" panose="020B0606020104020203" pitchFamily="34" charset="0"/>
              </a:rPr>
              <a:t>Authorization to Submit ITA</a:t>
            </a:r>
            <a:endParaRPr lang="en-US" dirty="0">
              <a:solidFill>
                <a:srgbClr val="C0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33</a:t>
            </a:fld>
            <a:r>
              <a:rPr lang="en-US" smtClean="0"/>
              <a:t> |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391" y="3498114"/>
          <a:ext cx="11932929" cy="1360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1">
                  <a:extLst>
                    <a:ext uri="{9D8B030D-6E8A-4147-A177-3AD203B41FA5}">
                      <a16:colId xmlns="" xmlns:a16="http://schemas.microsoft.com/office/drawing/2014/main" val="3575270014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7960348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128137973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304108099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80919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91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1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Aug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Sep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Oct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Nov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Dec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Feb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Mar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391" y="4931923"/>
            <a:ext cx="3196865" cy="12801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Process Design and Conceptual Layout Drawings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5257" y="4931923"/>
            <a:ext cx="1892593" cy="12801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Cost Refinement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1156" y="4931923"/>
            <a:ext cx="2222202" cy="1280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Preliminary Layout Drawings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6944" y="4931923"/>
            <a:ext cx="3366972" cy="1280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Detailed Design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11234538" y="5361301"/>
            <a:ext cx="1280160" cy="42140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flipH="1" flipV="1">
            <a:off x="4104162" y="4358556"/>
            <a:ext cx="318977" cy="308344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87946" y="2076696"/>
            <a:ext cx="5119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Commission, Finance and Council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Authorization to Submit Intent to Apply</a:t>
            </a:r>
            <a:endParaRPr lang="en-US" b="1" dirty="0"/>
          </a:p>
        </p:txBody>
      </p:sp>
      <p:cxnSp>
        <p:nvCxnSpPr>
          <p:cNvPr id="17" name="Elbow Connector 16"/>
          <p:cNvCxnSpPr>
            <a:stCxn id="15" idx="1"/>
            <a:endCxn id="10" idx="3"/>
          </p:cNvCxnSpPr>
          <p:nvPr/>
        </p:nvCxnSpPr>
        <p:spPr>
          <a:xfrm rot="10800000" flipV="1">
            <a:off x="4263650" y="2399862"/>
            <a:ext cx="324296" cy="195869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072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Design Phase and Next Steps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  <a:latin typeface="Tw Cen MT Condensed" panose="020B0606020104020203" pitchFamily="34" charset="0"/>
              </a:rPr>
              <a:t>Cost Refinement</a:t>
            </a:r>
            <a:endParaRPr lang="en-US" dirty="0">
              <a:solidFill>
                <a:srgbClr val="C0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34</a:t>
            </a:fld>
            <a:r>
              <a:rPr lang="en-US" smtClean="0"/>
              <a:t> |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7891"/>
              </p:ext>
            </p:extLst>
          </p:nvPr>
        </p:nvGraphicFramePr>
        <p:xfrm>
          <a:off x="152391" y="3498114"/>
          <a:ext cx="11932929" cy="1360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1">
                  <a:extLst>
                    <a:ext uri="{9D8B030D-6E8A-4147-A177-3AD203B41FA5}">
                      <a16:colId xmlns="" xmlns:a16="http://schemas.microsoft.com/office/drawing/2014/main" val="3575270014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7960348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128137973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304108099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80919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91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1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Aug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Sep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Oct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Nov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Dec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Feb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Mar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391" y="4931923"/>
            <a:ext cx="3196865" cy="12801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Process Design and Conceptual Layout Drawings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5257" y="4931923"/>
            <a:ext cx="1892593" cy="12801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Cost Refinement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1156" y="4931923"/>
            <a:ext cx="2222202" cy="12801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Preliminary Layout Drawings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6944" y="4931923"/>
            <a:ext cx="3366972" cy="12801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Detailed Design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11234538" y="5361301"/>
            <a:ext cx="1280160" cy="42140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flipH="1" flipV="1">
            <a:off x="5475769" y="4260170"/>
            <a:ext cx="318977" cy="308344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59552" y="1978310"/>
            <a:ext cx="570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Commission and Staff Evaluate Project Costs and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Define the Recommended Project and What It Costs</a:t>
            </a:r>
            <a:endParaRPr lang="en-US" b="1" dirty="0"/>
          </a:p>
        </p:txBody>
      </p:sp>
      <p:cxnSp>
        <p:nvCxnSpPr>
          <p:cNvPr id="18" name="Elbow Connector 17"/>
          <p:cNvCxnSpPr>
            <a:stCxn id="16" idx="1"/>
            <a:endCxn id="14" idx="3"/>
          </p:cNvCxnSpPr>
          <p:nvPr/>
        </p:nvCxnSpPr>
        <p:spPr>
          <a:xfrm rot="10800000" flipV="1">
            <a:off x="5635258" y="2301476"/>
            <a:ext cx="324295" cy="195869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289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Design Phase and Next Steps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  <a:latin typeface="Tw Cen MT Condensed" panose="020B0606020104020203" pitchFamily="34" charset="0"/>
              </a:rPr>
              <a:t>The Recommended Project Defined</a:t>
            </a:r>
            <a:endParaRPr lang="en-US" dirty="0">
              <a:solidFill>
                <a:srgbClr val="C0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35</a:t>
            </a:fld>
            <a:r>
              <a:rPr lang="en-US" smtClean="0"/>
              <a:t> |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886262"/>
              </p:ext>
            </p:extLst>
          </p:nvPr>
        </p:nvGraphicFramePr>
        <p:xfrm>
          <a:off x="152391" y="3498114"/>
          <a:ext cx="11932929" cy="1360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1">
                  <a:extLst>
                    <a:ext uri="{9D8B030D-6E8A-4147-A177-3AD203B41FA5}">
                      <a16:colId xmlns="" xmlns:a16="http://schemas.microsoft.com/office/drawing/2014/main" val="3575270014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7960348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128137973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304108099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80919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91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1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Aug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Sep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Oct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Nov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Dec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Feb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Mar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391" y="4931923"/>
            <a:ext cx="3196865" cy="12801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Process Design and Conceptual Layout Drawings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5257" y="4931923"/>
            <a:ext cx="1892593" cy="12801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Cost Refinement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1156" y="4931923"/>
            <a:ext cx="2222202" cy="12801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Preliminary Layout Drawings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6944" y="4931923"/>
            <a:ext cx="3366972" cy="12801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Detailed Design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11234538" y="5361301"/>
            <a:ext cx="1280160" cy="42140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flipH="1" flipV="1">
            <a:off x="6794201" y="4260170"/>
            <a:ext cx="318977" cy="308344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71600" y="1978310"/>
            <a:ext cx="5411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the Recommended Project to Council and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Recommended Project and What It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Authorization to Proceed</a:t>
            </a:r>
            <a:endParaRPr lang="en-US" b="1" dirty="0"/>
          </a:p>
        </p:txBody>
      </p:sp>
      <p:cxnSp>
        <p:nvCxnSpPr>
          <p:cNvPr id="18" name="Elbow Connector 17"/>
          <p:cNvCxnSpPr>
            <a:stCxn id="16" idx="3"/>
            <a:endCxn id="14" idx="3"/>
          </p:cNvCxnSpPr>
          <p:nvPr/>
        </p:nvCxnSpPr>
        <p:spPr>
          <a:xfrm>
            <a:off x="6783545" y="2439975"/>
            <a:ext cx="170144" cy="182019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66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152394" y="3290949"/>
          <a:ext cx="11887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="" xmlns:a16="http://schemas.microsoft.com/office/drawing/2014/main" val="3575270014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7960348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128137973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285410885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304108099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30699807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527870671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3592536286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19688329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1764461153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343365054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329070" y="4109387"/>
            <a:ext cx="1170052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Preliminary Design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1181" y="4109387"/>
            <a:ext cx="2307266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Detailed Design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7800" y="4109387"/>
            <a:ext cx="1108741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Draft Facility Plan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90976" y="4109387"/>
            <a:ext cx="614473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spc="-3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Bid</a:t>
            </a:r>
            <a:endParaRPr lang="en-US" sz="1600" b="1" spc="-3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47508" y="4109387"/>
            <a:ext cx="4731025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Construction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Isosceles Triangle 31"/>
          <p:cNvSpPr>
            <a:spLocks noChangeAspect="1"/>
          </p:cNvSpPr>
          <p:nvPr/>
        </p:nvSpPr>
        <p:spPr>
          <a:xfrm rot="10800000">
            <a:off x="9545750" y="3108876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>
            <a:spLocks noChangeAspect="1"/>
          </p:cNvSpPr>
          <p:nvPr/>
        </p:nvSpPr>
        <p:spPr>
          <a:xfrm rot="10800000">
            <a:off x="7172245" y="3108875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>
            <a:spLocks noChangeAspect="1"/>
          </p:cNvSpPr>
          <p:nvPr/>
        </p:nvSpPr>
        <p:spPr>
          <a:xfrm rot="10800000">
            <a:off x="4793128" y="3108875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>
            <a:spLocks noChangeAspect="1"/>
          </p:cNvSpPr>
          <p:nvPr/>
        </p:nvSpPr>
        <p:spPr>
          <a:xfrm rot="10800000">
            <a:off x="2417425" y="3108875"/>
            <a:ext cx="222665" cy="23162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Callout 2 (No Border) 35"/>
          <p:cNvSpPr/>
          <p:nvPr/>
        </p:nvSpPr>
        <p:spPr>
          <a:xfrm flipH="1">
            <a:off x="606162" y="2153478"/>
            <a:ext cx="1222856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CWFP Intent to Apply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Oct 31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Line Callout 2 (No Border) 36"/>
          <p:cNvSpPr/>
          <p:nvPr/>
        </p:nvSpPr>
        <p:spPr>
          <a:xfrm flipH="1">
            <a:off x="2499122" y="1779521"/>
            <a:ext cx="1549613" cy="63722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CWFP Application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Plans and Specs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Sep 30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Line Callout 2 (No Border) 37"/>
          <p:cNvSpPr/>
          <p:nvPr/>
        </p:nvSpPr>
        <p:spPr>
          <a:xfrm>
            <a:off x="5558091" y="1685744"/>
            <a:ext cx="444605" cy="66481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Line Callout 2 (No Border) 38"/>
          <p:cNvSpPr/>
          <p:nvPr/>
        </p:nvSpPr>
        <p:spPr>
          <a:xfrm>
            <a:off x="6002697" y="2153478"/>
            <a:ext cx="1277922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Loan Closing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First Loan Draw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Line Callout 2 (No Border) 39"/>
          <p:cNvSpPr/>
          <p:nvPr/>
        </p:nvSpPr>
        <p:spPr>
          <a:xfrm>
            <a:off x="10480419" y="2153478"/>
            <a:ext cx="1277922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Begin Loan Re-Payment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US" dirty="0" smtClean="0"/>
              <a:t>The Project Implementation Schedule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9703050" y="6285361"/>
            <a:ext cx="2336544" cy="426940"/>
            <a:chOff x="8143875" y="6153150"/>
            <a:chExt cx="2336544" cy="426940"/>
          </a:xfrm>
        </p:grpSpPr>
        <p:sp>
          <p:nvSpPr>
            <p:cNvPr id="43" name="Rectangle 42"/>
            <p:cNvSpPr/>
            <p:nvPr/>
          </p:nvSpPr>
          <p:spPr>
            <a:xfrm>
              <a:off x="8523679" y="6204081"/>
              <a:ext cx="1880397" cy="3596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Phased Rate Increase</a:t>
              </a:r>
              <a:endParaRPr lang="en-US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4" name="Isosceles Triangle 43"/>
            <p:cNvSpPr>
              <a:spLocks noChangeAspect="1"/>
            </p:cNvSpPr>
            <p:nvPr/>
          </p:nvSpPr>
          <p:spPr>
            <a:xfrm rot="10800000">
              <a:off x="8353220" y="6284464"/>
              <a:ext cx="222665" cy="231621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143875" y="6153150"/>
              <a:ext cx="2336544" cy="4269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78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Preliminary Project Budget and Rate Perspective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37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Revenue Sources for Wausau Wastewater Utility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38</a:t>
            </a:fld>
            <a:r>
              <a:rPr lang="en-US" smtClean="0"/>
              <a:t> |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850291"/>
              </p:ext>
            </p:extLst>
          </p:nvPr>
        </p:nvGraphicFramePr>
        <p:xfrm>
          <a:off x="0" y="1550894"/>
          <a:ext cx="12192000" cy="5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216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a Residential Wastewater Bill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39</a:t>
            </a:fld>
            <a:r>
              <a:rPr lang="en-US" smtClean="0"/>
              <a:t> |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34138" y="2480048"/>
            <a:ext cx="8323725" cy="1718702"/>
            <a:chOff x="1716745" y="2345578"/>
            <a:chExt cx="8323725" cy="1718702"/>
          </a:xfrm>
        </p:grpSpPr>
        <p:sp>
          <p:nvSpPr>
            <p:cNvPr id="5" name="Rectangle 4"/>
            <p:cNvSpPr/>
            <p:nvPr/>
          </p:nvSpPr>
          <p:spPr>
            <a:xfrm>
              <a:off x="4159623" y="2345578"/>
              <a:ext cx="681318" cy="110265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59623" y="3448237"/>
              <a:ext cx="681318" cy="61604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7480" y="2688195"/>
              <a:ext cx="50829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Use-Based Cost = $2.59/100 cubic Fee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7480" y="3571592"/>
              <a:ext cx="3532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Fixed Cost = $17/quarter</a:t>
              </a:r>
              <a:endParaRPr lang="en-US" sz="2400" dirty="0"/>
            </a:p>
          </p:txBody>
        </p:sp>
        <p:sp>
          <p:nvSpPr>
            <p:cNvPr id="9" name="Left Brace 8"/>
            <p:cNvSpPr/>
            <p:nvPr/>
          </p:nvSpPr>
          <p:spPr>
            <a:xfrm>
              <a:off x="3774141" y="2345578"/>
              <a:ext cx="286870" cy="171870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16745" y="2604764"/>
              <a:ext cx="1940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Residential Wastewater Bill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443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Its Located Near the City’s Southern Boundary on Adrian Street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4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rot="5400000">
            <a:off x="6685347" y="272519"/>
            <a:ext cx="4114800" cy="6847706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8972"/>
            <a:ext cx="5283375" cy="41148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 rot="16200000">
            <a:off x="2758533" y="3228930"/>
            <a:ext cx="4016412" cy="1033272"/>
          </a:xfrm>
          <a:custGeom>
            <a:avLst/>
            <a:gdLst>
              <a:gd name="connsiteX0" fmla="*/ 0 w 4114800"/>
              <a:gd name="connsiteY0" fmla="*/ 1106424 h 1106424"/>
              <a:gd name="connsiteX1" fmla="*/ 2057400 w 4114800"/>
              <a:gd name="connsiteY1" fmla="*/ 0 h 1106424"/>
              <a:gd name="connsiteX2" fmla="*/ 4114800 w 4114800"/>
              <a:gd name="connsiteY2" fmla="*/ 1106424 h 1106424"/>
              <a:gd name="connsiteX3" fmla="*/ 0 w 4114800"/>
              <a:gd name="connsiteY3" fmla="*/ 1106424 h 1106424"/>
              <a:gd name="connsiteX0" fmla="*/ 0 w 4114800"/>
              <a:gd name="connsiteY0" fmla="*/ 1033272 h 1033272"/>
              <a:gd name="connsiteX1" fmla="*/ 1280160 w 4114800"/>
              <a:gd name="connsiteY1" fmla="*/ 0 h 1033272"/>
              <a:gd name="connsiteX2" fmla="*/ 4114800 w 4114800"/>
              <a:gd name="connsiteY2" fmla="*/ 1033272 h 1033272"/>
              <a:gd name="connsiteX3" fmla="*/ 0 w 4114800"/>
              <a:gd name="connsiteY3" fmla="*/ 1033272 h 103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1033272">
                <a:moveTo>
                  <a:pt x="0" y="1033272"/>
                </a:moveTo>
                <a:lnTo>
                  <a:pt x="1280160" y="0"/>
                </a:lnTo>
                <a:lnTo>
                  <a:pt x="4114800" y="1033272"/>
                </a:lnTo>
                <a:lnTo>
                  <a:pt x="0" y="1033272"/>
                </a:lnTo>
                <a:close/>
              </a:path>
            </a:pathLst>
          </a:custGeom>
          <a:solidFill>
            <a:srgbClr val="C00000">
              <a:alpha val="6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61710" y="4314009"/>
            <a:ext cx="274320" cy="27432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Current Monthly Residential </a:t>
            </a:r>
            <a:br>
              <a:rPr lang="en-US" dirty="0" smtClean="0"/>
            </a:br>
            <a:r>
              <a:rPr lang="en-US" dirty="0" smtClean="0"/>
              <a:t>Wastewater Bills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[37.4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kgpy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40</a:t>
            </a:fld>
            <a:r>
              <a:rPr lang="en-US" smtClean="0"/>
              <a:t> |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2908"/>
              </p:ext>
            </p:extLst>
          </p:nvPr>
        </p:nvGraphicFramePr>
        <p:xfrm>
          <a:off x="0" y="1748118"/>
          <a:ext cx="12192000" cy="510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53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Planning-Level Project Costs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No Regionalization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41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16200000">
            <a:off x="8046069" y="852450"/>
            <a:ext cx="544286" cy="26439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60500" y="661483"/>
            <a:ext cx="170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$80M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733115"/>
              </p:ext>
            </p:extLst>
          </p:nvPr>
        </p:nvGraphicFramePr>
        <p:xfrm>
          <a:off x="0" y="1532965"/>
          <a:ext cx="12192000" cy="532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34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-1299"/>
            <a:ext cx="6947648" cy="1325563"/>
          </a:xfrm>
        </p:spPr>
        <p:txBody>
          <a:bodyPr/>
          <a:lstStyle/>
          <a:p>
            <a:pPr algn="l"/>
            <a:r>
              <a:rPr lang="en-US" dirty="0" smtClean="0"/>
              <a:t>Planning-Level Project Costs </a:t>
            </a:r>
            <a:r>
              <a:rPr lang="en-US" dirty="0" smtClean="0">
                <a:solidFill>
                  <a:srgbClr val="C00000"/>
                </a:solidFill>
              </a:rPr>
              <a:t>With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Regionalization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42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16200000">
            <a:off x="4585018" y="871046"/>
            <a:ext cx="544286" cy="2272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18042" y="661483"/>
            <a:ext cx="717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$85M </a:t>
            </a:r>
            <a:r>
              <a:rPr lang="en-US" sz="3600" dirty="0" smtClean="0">
                <a:solidFill>
                  <a:srgbClr val="C00000"/>
                </a:solidFill>
              </a:rPr>
              <a:t>[$5M by Regional Communities]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878715"/>
              </p:ext>
            </p:extLst>
          </p:nvPr>
        </p:nvGraphicFramePr>
        <p:xfrm>
          <a:off x="0" y="1532965"/>
          <a:ext cx="12192000" cy="532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1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Current Monthly Residential </a:t>
            </a:r>
            <a:br>
              <a:rPr lang="en-US" dirty="0" smtClean="0"/>
            </a:br>
            <a:r>
              <a:rPr lang="en-US" dirty="0" smtClean="0"/>
              <a:t>Wastewater Bills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[37.4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kgpy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43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36" y="1935344"/>
            <a:ext cx="10712824" cy="4494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63867" y="3222261"/>
            <a:ext cx="19543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Last Major Upgrade 1988</a:t>
            </a:r>
            <a:endParaRPr lang="en-US" b="1" dirty="0"/>
          </a:p>
        </p:txBody>
      </p:sp>
      <p:sp>
        <p:nvSpPr>
          <p:cNvPr id="11" name="Curved Up Arrow 10"/>
          <p:cNvSpPr/>
          <p:nvPr/>
        </p:nvSpPr>
        <p:spPr>
          <a:xfrm>
            <a:off x="1694329" y="5100918"/>
            <a:ext cx="10605247" cy="1595717"/>
          </a:xfrm>
          <a:prstGeom prst="curvedUpArrow">
            <a:avLst>
              <a:gd name="adj1" fmla="val 54663"/>
              <a:gd name="adj2" fmla="val 110751"/>
              <a:gd name="adj3" fmla="val 25000"/>
            </a:avLst>
          </a:prstGeom>
          <a:solidFill>
            <a:srgbClr val="C0000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flipH="1" flipV="1">
            <a:off x="1480073" y="1668083"/>
            <a:ext cx="10605247" cy="1595717"/>
          </a:xfrm>
          <a:prstGeom prst="curvedUpArrow">
            <a:avLst>
              <a:gd name="adj1" fmla="val 54663"/>
              <a:gd name="adj2" fmla="val 110751"/>
              <a:gd name="adj3" fmla="val 25000"/>
            </a:avLst>
          </a:prstGeom>
          <a:solidFill>
            <a:srgbClr val="C0000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7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Monthly Increase to Residential Wastewater Bill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44</a:t>
            </a:fld>
            <a:r>
              <a:rPr lang="en-US" smtClean="0"/>
              <a:t> |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18185"/>
              </p:ext>
            </p:extLst>
          </p:nvPr>
        </p:nvGraphicFramePr>
        <p:xfrm>
          <a:off x="0" y="1577788"/>
          <a:ext cx="12192000" cy="528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reeform 6"/>
          <p:cNvSpPr/>
          <p:nvPr/>
        </p:nvSpPr>
        <p:spPr>
          <a:xfrm>
            <a:off x="5970494" y="2303929"/>
            <a:ext cx="3012142" cy="1299884"/>
          </a:xfrm>
          <a:custGeom>
            <a:avLst/>
            <a:gdLst>
              <a:gd name="connsiteX0" fmla="*/ 8965 w 3012142"/>
              <a:gd name="connsiteY0" fmla="*/ 1380564 h 1380564"/>
              <a:gd name="connsiteX1" fmla="*/ 0 w 3012142"/>
              <a:gd name="connsiteY1" fmla="*/ 591670 h 1380564"/>
              <a:gd name="connsiteX2" fmla="*/ 3003177 w 3012142"/>
              <a:gd name="connsiteY2" fmla="*/ 0 h 1380564"/>
              <a:gd name="connsiteX3" fmla="*/ 3012142 w 3012142"/>
              <a:gd name="connsiteY3" fmla="*/ 905435 h 1380564"/>
              <a:gd name="connsiteX4" fmla="*/ 8965 w 3012142"/>
              <a:gd name="connsiteY4" fmla="*/ 1380564 h 138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2142" h="1380564">
                <a:moveTo>
                  <a:pt x="8965" y="1380564"/>
                </a:moveTo>
                <a:lnTo>
                  <a:pt x="0" y="591670"/>
                </a:lnTo>
                <a:lnTo>
                  <a:pt x="3003177" y="0"/>
                </a:lnTo>
                <a:cubicBezTo>
                  <a:pt x="3006165" y="301812"/>
                  <a:pt x="3009154" y="603623"/>
                  <a:pt x="3012142" y="905435"/>
                </a:cubicBezTo>
                <a:lnTo>
                  <a:pt x="8965" y="1380564"/>
                </a:lnTo>
                <a:close/>
              </a:path>
            </a:pathLst>
          </a:custGeom>
          <a:solidFill>
            <a:srgbClr val="C0000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25749" y="3234942"/>
            <a:ext cx="5943600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852837" y="3143502"/>
            <a:ext cx="182880" cy="18288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1609" y="2717266"/>
            <a:ext cx="3807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Most Probable for Budgetary Purposes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364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dirty="0" smtClean="0"/>
              <a:t>Future Monthly </a:t>
            </a:r>
            <a:r>
              <a:rPr lang="en-US" dirty="0"/>
              <a:t>Residential </a:t>
            </a:r>
            <a:br>
              <a:rPr lang="en-US" dirty="0"/>
            </a:br>
            <a:r>
              <a:rPr lang="en-US" dirty="0"/>
              <a:t>Wastewater </a:t>
            </a:r>
            <a:r>
              <a:rPr lang="en-US" dirty="0" smtClean="0"/>
              <a:t>Bills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[37.4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kgpy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45</a:t>
            </a:fld>
            <a:r>
              <a:rPr lang="en-US" smtClean="0"/>
              <a:t> |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502898"/>
              </p:ext>
            </p:extLst>
          </p:nvPr>
        </p:nvGraphicFramePr>
        <p:xfrm>
          <a:off x="0" y="1613647"/>
          <a:ext cx="12192000" cy="524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03024" y="3056965"/>
            <a:ext cx="285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$16.5 </a:t>
            </a:r>
            <a:r>
              <a:rPr lang="en-US" b="1" dirty="0" smtClean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$13 </a:t>
            </a:r>
            <a:r>
              <a:rPr lang="en-US" b="1" dirty="0" smtClean="0"/>
              <a:t>= $29.50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1645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dirty="0" smtClean="0"/>
              <a:t>Future Monthly </a:t>
            </a:r>
            <a:r>
              <a:rPr lang="en-US" dirty="0"/>
              <a:t>Residential </a:t>
            </a:r>
            <a:br>
              <a:rPr lang="en-US" dirty="0"/>
            </a:br>
            <a:r>
              <a:rPr lang="en-US" dirty="0"/>
              <a:t>Wastewater </a:t>
            </a:r>
            <a:r>
              <a:rPr lang="en-US" dirty="0" smtClean="0"/>
              <a:t>Bills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[37.4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kgpy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46</a:t>
            </a:fld>
            <a:r>
              <a:rPr lang="en-US" smtClean="0"/>
              <a:t> |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529731"/>
              </p:ext>
            </p:extLst>
          </p:nvPr>
        </p:nvGraphicFramePr>
        <p:xfrm>
          <a:off x="0" y="1613647"/>
          <a:ext cx="12192000" cy="524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682932" y="1991098"/>
            <a:ext cx="11338560" cy="0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ular Callout 7"/>
          <p:cNvSpPr/>
          <p:nvPr/>
        </p:nvSpPr>
        <p:spPr>
          <a:xfrm>
            <a:off x="1974926" y="2332505"/>
            <a:ext cx="6774629" cy="930651"/>
          </a:xfrm>
          <a:prstGeom prst="wedgeRectCallout">
            <a:avLst>
              <a:gd name="adj1" fmla="val -21521"/>
              <a:gd name="adj2" fmla="val -842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EPA Affordability (2% of MHI) for Wausau ($67/</a:t>
            </a:r>
            <a:r>
              <a:rPr lang="en-US" sz="2400" dirty="0" err="1" smtClean="0"/>
              <a:t>mo</a:t>
            </a:r>
            <a:r>
              <a:rPr lang="en-US" sz="2400" dirty="0" smtClean="0"/>
              <a:t>)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 smtClean="0"/>
              <a:t>Some WI Residents Paying this or More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503024" y="3603855"/>
            <a:ext cx="285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$16.5 </a:t>
            </a:r>
            <a:r>
              <a:rPr lang="en-US" b="1" dirty="0" smtClean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$13 </a:t>
            </a:r>
            <a:r>
              <a:rPr lang="en-US" b="1" dirty="0" smtClean="0"/>
              <a:t>= $29.50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143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Design Phase and Next Steps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  <a:latin typeface="Tw Cen MT Condensed" panose="020B0606020104020203" pitchFamily="34" charset="0"/>
              </a:rPr>
              <a:t>The Recommended Project Defined</a:t>
            </a:r>
            <a:endParaRPr lang="en-US" dirty="0">
              <a:solidFill>
                <a:srgbClr val="C0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47</a:t>
            </a:fld>
            <a:r>
              <a:rPr lang="en-US" smtClean="0"/>
              <a:t> |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391" y="3498114"/>
          <a:ext cx="11932929" cy="1360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1">
                  <a:extLst>
                    <a:ext uri="{9D8B030D-6E8A-4147-A177-3AD203B41FA5}">
                      <a16:colId xmlns="" xmlns:a16="http://schemas.microsoft.com/office/drawing/2014/main" val="3575270014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7960348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128137973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304108099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258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80919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91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1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Aug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Sep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Oct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Nov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Dec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Feb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Mar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391" y="4931923"/>
            <a:ext cx="3196865" cy="12801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Process Design and Conceptual Layout Drawings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5257" y="4931923"/>
            <a:ext cx="1892593" cy="12801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Cost Refinement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1156" y="4931923"/>
            <a:ext cx="2222202" cy="12801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Preliminary Layout Drawings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6944" y="4931923"/>
            <a:ext cx="3366972" cy="12801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Detailed Design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11234538" y="5361301"/>
            <a:ext cx="1280160" cy="42140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flipH="1" flipV="1">
            <a:off x="6794201" y="4260170"/>
            <a:ext cx="318977" cy="308344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71600" y="1978310"/>
            <a:ext cx="5411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the Recommended Project to Council and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Recommended Project and What It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Authorization to Proceed</a:t>
            </a:r>
            <a:endParaRPr lang="en-US" b="1" dirty="0"/>
          </a:p>
        </p:txBody>
      </p:sp>
      <p:cxnSp>
        <p:nvCxnSpPr>
          <p:cNvPr id="18" name="Elbow Connector 17"/>
          <p:cNvCxnSpPr>
            <a:stCxn id="16" idx="3"/>
            <a:endCxn id="14" idx="3"/>
          </p:cNvCxnSpPr>
          <p:nvPr/>
        </p:nvCxnSpPr>
        <p:spPr>
          <a:xfrm>
            <a:off x="6783545" y="2439975"/>
            <a:ext cx="170144" cy="182019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737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Regionalization Cost Scenarios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48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0376"/>
            <a:ext cx="11628120" cy="4337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Might One Day Receive Wastewater from Edgar and Marathon City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49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876364" y="4541211"/>
            <a:ext cx="274320" cy="27432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78824" y="4764468"/>
            <a:ext cx="2011680" cy="64698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Wausau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8840724" y="6050001"/>
            <a:ext cx="2474976" cy="64698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Schofield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315700" y="5777981"/>
            <a:ext cx="274320" cy="27432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0093" y="5662946"/>
            <a:ext cx="274320" cy="274320"/>
          </a:xfrm>
          <a:prstGeom prst="ellipse">
            <a:avLst/>
          </a:prstGeom>
          <a:solidFill>
            <a:srgbClr val="BB714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43324" y="5396365"/>
            <a:ext cx="274320" cy="27432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32491" y="4226758"/>
            <a:ext cx="2011680" cy="1191816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Marathon City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459" y="5015960"/>
            <a:ext cx="2011680" cy="646986"/>
          </a:xfrm>
          <a:prstGeom prst="roundRect">
            <a:avLst/>
          </a:prstGeom>
          <a:solidFill>
            <a:srgbClr val="BB714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Edgar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8" descr="Image result for ar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6206">
            <a:off x="10046396" y="2345755"/>
            <a:ext cx="2129638" cy="21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e result for arrows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6206">
            <a:off x="10750296" y="205601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Image result for arrow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6206">
            <a:off x="11172089" y="178059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arrow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235">
            <a:off x="11221052" y="134449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Receives All Wastewater from Wausau and Schofield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5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56" y="1322388"/>
            <a:ext cx="6956687" cy="541801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6763" y="4840679"/>
            <a:ext cx="274320" cy="27432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916359" y="5309747"/>
            <a:ext cx="2031227" cy="646986"/>
          </a:xfrm>
          <a:prstGeom prst="roundRect">
            <a:avLst/>
          </a:prstGeom>
          <a:solidFill>
            <a:srgbClr val="7B96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Schofield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16359" y="2010490"/>
            <a:ext cx="1849641" cy="64698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Wausau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8" descr="Image result for ar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5132">
            <a:off x="7649144" y="222138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arrows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7517">
            <a:off x="8209011" y="4919805"/>
            <a:ext cx="1737766" cy="173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80"/>
            <a:ext cx="12192000" cy="14404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 Summary of Regionalization Alternatives </a:t>
            </a:r>
            <a:br>
              <a:rPr lang="en-US" dirty="0" smtClean="0"/>
            </a:b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[Costs in $M]</a:t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[Only Costs to Use Wausau WWTF and Collection System]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50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53" y="2021634"/>
            <a:ext cx="11458151" cy="3823353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16200000" flipH="1">
            <a:off x="11580613" y="5396753"/>
            <a:ext cx="618564" cy="519953"/>
          </a:xfrm>
          <a:prstGeom prst="triangl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21782" y="5396753"/>
            <a:ext cx="618564" cy="519953"/>
          </a:xfrm>
          <a:prstGeom prst="triangl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784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51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609" y="1705319"/>
            <a:ext cx="3912782" cy="45089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700" dirty="0" smtClean="0">
                <a:latin typeface="Arial Black" panose="020B0A04020102020204" pitchFamily="34" charset="0"/>
              </a:rPr>
              <a:t>?</a:t>
            </a:r>
            <a:endParaRPr lang="en-US" sz="287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66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52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Benefits of Preliminary Design Phase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53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09214" y="1857374"/>
            <a:ext cx="1553158" cy="38830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to Influence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54</a:t>
            </a:fld>
            <a:r>
              <a:rPr lang="en-US" smtClean="0"/>
              <a:t> |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1857374"/>
            <a:ext cx="10263320" cy="4639926"/>
            <a:chOff x="-283975" y="1857374"/>
            <a:chExt cx="10263320" cy="4639926"/>
          </a:xfrm>
        </p:grpSpPr>
        <p:grpSp>
          <p:nvGrpSpPr>
            <p:cNvPr id="23" name="Group 22"/>
            <p:cNvGrpSpPr/>
            <p:nvPr/>
          </p:nvGrpSpPr>
          <p:grpSpPr>
            <a:xfrm>
              <a:off x="2212656" y="1857374"/>
              <a:ext cx="7766689" cy="4572000"/>
              <a:chOff x="1758950" y="1857374"/>
              <a:chExt cx="7766689" cy="4572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759853" y="5740400"/>
                <a:ext cx="7765786" cy="6889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59853" y="1857374"/>
                <a:ext cx="1554480" cy="457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Planning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15656" y="1857374"/>
                <a:ext cx="1554480" cy="457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Preliminary Layout Design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67491" y="1857374"/>
                <a:ext cx="1554480" cy="457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Final Layout Design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19325" y="1857374"/>
                <a:ext cx="1554480" cy="457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Detailed Design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971159" y="1857374"/>
                <a:ext cx="1554480" cy="457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Construction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1758950" y="2120900"/>
                <a:ext cx="7766050" cy="3371850"/>
              </a:xfrm>
              <a:custGeom>
                <a:avLst/>
                <a:gdLst>
                  <a:gd name="connsiteX0" fmla="*/ 0 w 7766050"/>
                  <a:gd name="connsiteY0" fmla="*/ 0 h 3371850"/>
                  <a:gd name="connsiteX1" fmla="*/ 1562100 w 7766050"/>
                  <a:gd name="connsiteY1" fmla="*/ 501650 h 3371850"/>
                  <a:gd name="connsiteX2" fmla="*/ 3111500 w 7766050"/>
                  <a:gd name="connsiteY2" fmla="*/ 2146300 h 3371850"/>
                  <a:gd name="connsiteX3" fmla="*/ 4667250 w 7766050"/>
                  <a:gd name="connsiteY3" fmla="*/ 2832100 h 3371850"/>
                  <a:gd name="connsiteX4" fmla="*/ 6223000 w 7766050"/>
                  <a:gd name="connsiteY4" fmla="*/ 3162300 h 3371850"/>
                  <a:gd name="connsiteX5" fmla="*/ 7766050 w 7766050"/>
                  <a:gd name="connsiteY5" fmla="*/ 3371850 h 3371850"/>
                  <a:gd name="connsiteX0" fmla="*/ 0 w 7766050"/>
                  <a:gd name="connsiteY0" fmla="*/ 0 h 3371850"/>
                  <a:gd name="connsiteX1" fmla="*/ 1562100 w 7766050"/>
                  <a:gd name="connsiteY1" fmla="*/ 501650 h 3371850"/>
                  <a:gd name="connsiteX2" fmla="*/ 3111500 w 7766050"/>
                  <a:gd name="connsiteY2" fmla="*/ 2146300 h 3371850"/>
                  <a:gd name="connsiteX3" fmla="*/ 4667250 w 7766050"/>
                  <a:gd name="connsiteY3" fmla="*/ 2832100 h 3371850"/>
                  <a:gd name="connsiteX4" fmla="*/ 6229350 w 7766050"/>
                  <a:gd name="connsiteY4" fmla="*/ 3213100 h 3371850"/>
                  <a:gd name="connsiteX5" fmla="*/ 7766050 w 7766050"/>
                  <a:gd name="connsiteY5" fmla="*/ 3371850 h 3371850"/>
                  <a:gd name="connsiteX0" fmla="*/ 0 w 7766050"/>
                  <a:gd name="connsiteY0" fmla="*/ 0 h 3371850"/>
                  <a:gd name="connsiteX1" fmla="*/ 1562100 w 7766050"/>
                  <a:gd name="connsiteY1" fmla="*/ 501650 h 3371850"/>
                  <a:gd name="connsiteX2" fmla="*/ 3111500 w 7766050"/>
                  <a:gd name="connsiteY2" fmla="*/ 2146300 h 3371850"/>
                  <a:gd name="connsiteX3" fmla="*/ 4667250 w 7766050"/>
                  <a:gd name="connsiteY3" fmla="*/ 2832100 h 3371850"/>
                  <a:gd name="connsiteX4" fmla="*/ 6210300 w 7766050"/>
                  <a:gd name="connsiteY4" fmla="*/ 3219450 h 3371850"/>
                  <a:gd name="connsiteX5" fmla="*/ 7766050 w 7766050"/>
                  <a:gd name="connsiteY5" fmla="*/ 3371850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66050" h="3371850">
                    <a:moveTo>
                      <a:pt x="0" y="0"/>
                    </a:moveTo>
                    <a:lnTo>
                      <a:pt x="1562100" y="501650"/>
                    </a:lnTo>
                    <a:lnTo>
                      <a:pt x="3111500" y="2146300"/>
                    </a:lnTo>
                    <a:lnTo>
                      <a:pt x="4667250" y="2832100"/>
                    </a:lnTo>
                    <a:lnTo>
                      <a:pt x="6210300" y="3219450"/>
                    </a:lnTo>
                    <a:lnTo>
                      <a:pt x="7766050" y="3371850"/>
                    </a:lnTo>
                  </a:path>
                </a:pathLst>
              </a:cu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-283975" y="5974080"/>
              <a:ext cx="2523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/>
                <a:t>Project Phases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0305" y="1936234"/>
              <a:ext cx="150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solidFill>
                    <a:srgbClr val="C00000"/>
                  </a:solidFill>
                </a:rPr>
                <a:t>Influence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Opinion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55</a:t>
            </a:fld>
            <a:r>
              <a:rPr lang="en-US" smtClean="0"/>
              <a:t> |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89888" y="1857374"/>
            <a:ext cx="8554715" cy="4639926"/>
            <a:chOff x="1389888" y="1857374"/>
            <a:chExt cx="8554715" cy="4639926"/>
          </a:xfrm>
        </p:grpSpPr>
        <p:sp>
          <p:nvSpPr>
            <p:cNvPr id="18" name="Rectangle 17"/>
            <p:cNvSpPr/>
            <p:nvPr/>
          </p:nvSpPr>
          <p:spPr>
            <a:xfrm>
              <a:off x="5294577" y="2910840"/>
              <a:ext cx="1554480" cy="8793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47734" y="3034070"/>
              <a:ext cx="1554480" cy="63293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6154" y="3162062"/>
              <a:ext cx="1554480" cy="3769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0651" y="2672358"/>
              <a:ext cx="1554480" cy="13563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389888" y="1857374"/>
              <a:ext cx="8554715" cy="4639926"/>
              <a:chOff x="-127204" y="1857374"/>
              <a:chExt cx="8554715" cy="46399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213559" y="5740400"/>
                <a:ext cx="6213952" cy="6889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213559" y="1857374"/>
                <a:ext cx="1554480" cy="457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Planning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769362" y="1857374"/>
                <a:ext cx="1554480" cy="457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Preliminary Layout Design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21197" y="1857374"/>
                <a:ext cx="1554480" cy="457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Final Layout Design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73031" y="1857374"/>
                <a:ext cx="1554480" cy="457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Detailed Design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127204" y="5974080"/>
                <a:ext cx="23662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 smtClean="0"/>
                  <a:t>Project Phases</a:t>
                </a:r>
                <a:endParaRPr lang="en-US" sz="2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0305" y="3070622"/>
                <a:ext cx="15087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 smtClean="0">
                    <a:solidFill>
                      <a:srgbClr val="C00000"/>
                    </a:solidFill>
                  </a:rPr>
                  <a:t>Cost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3730651" y="3335298"/>
              <a:ext cx="6213952" cy="2286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901188" y="2328843"/>
              <a:ext cx="1218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±30%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29092" y="2575600"/>
              <a:ext cx="1218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±20%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17293" y="2726174"/>
              <a:ext cx="1218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±15%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33208" y="2849404"/>
              <a:ext cx="1218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±10%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382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Regionalization 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56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57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257300"/>
            <a:ext cx="88963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376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58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8839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87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59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1100137"/>
            <a:ext cx="89249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8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0376"/>
            <a:ext cx="11628120" cy="4337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Might One Day Receive Wastewater from Edgar and Marathon City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6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876364" y="4541211"/>
            <a:ext cx="274320" cy="27432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78824" y="4764468"/>
            <a:ext cx="2011680" cy="64698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Wausau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8840724" y="6050001"/>
            <a:ext cx="2474976" cy="64698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Schofield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315700" y="5777981"/>
            <a:ext cx="274320" cy="27432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0093" y="5662946"/>
            <a:ext cx="274320" cy="274320"/>
          </a:xfrm>
          <a:prstGeom prst="ellipse">
            <a:avLst/>
          </a:prstGeom>
          <a:solidFill>
            <a:srgbClr val="BB714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43324" y="5396365"/>
            <a:ext cx="274320" cy="27432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32491" y="4226758"/>
            <a:ext cx="2011680" cy="1191816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Marathon City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459" y="5015960"/>
            <a:ext cx="2011680" cy="646986"/>
          </a:xfrm>
          <a:prstGeom prst="roundRect">
            <a:avLst/>
          </a:prstGeom>
          <a:solidFill>
            <a:srgbClr val="BB714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Edgar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8" descr="Image result for ar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6206">
            <a:off x="10046396" y="2345755"/>
            <a:ext cx="2129638" cy="21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e result for arrows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6206">
            <a:off x="10750296" y="205601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Image result for arrow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6206">
            <a:off x="11172089" y="178059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arrow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235">
            <a:off x="11221052" y="134449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60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166812"/>
            <a:ext cx="88963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8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Cleans and Disinfects the Wastewater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7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3029" y="1825625"/>
            <a:ext cx="5736771" cy="435133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Produces Clean Water</a:t>
            </a:r>
          </a:p>
          <a:p>
            <a:pPr lvl="1"/>
            <a:r>
              <a:rPr lang="en-US" dirty="0" smtClean="0"/>
              <a:t>Disinfects</a:t>
            </a:r>
          </a:p>
          <a:p>
            <a:pPr lvl="1"/>
            <a:r>
              <a:rPr lang="en-US" dirty="0" smtClean="0"/>
              <a:t>Removes Debris</a:t>
            </a:r>
          </a:p>
          <a:p>
            <a:pPr lvl="1"/>
            <a:r>
              <a:rPr lang="en-US" dirty="0" smtClean="0"/>
              <a:t>Removes Oxygen-Consuming Material</a:t>
            </a:r>
          </a:p>
          <a:p>
            <a:pPr lvl="1"/>
            <a:r>
              <a:rPr lang="en-US" dirty="0" smtClean="0"/>
              <a:t>Removes Phosphorus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2778" r="3991" b="9469"/>
          <a:stretch/>
        </p:blipFill>
        <p:spPr>
          <a:xfrm>
            <a:off x="6946587" y="1322388"/>
            <a:ext cx="4295812" cy="544286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Image result for walleye fish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5"/>
          <a:stretch/>
        </p:blipFill>
        <p:spPr bwMode="auto">
          <a:xfrm flipH="1">
            <a:off x="3513972" y="3842724"/>
            <a:ext cx="288673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Image result for swimming goggles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8" b="14771"/>
          <a:stretch/>
        </p:blipFill>
        <p:spPr bwMode="auto">
          <a:xfrm>
            <a:off x="3488193" y="5214324"/>
            <a:ext cx="293829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Image result for yellow kayak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2" y="4256376"/>
            <a:ext cx="2973892" cy="232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Protects the Wisconsin River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8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4" name="Picture 6" descr="Wausau Whitewater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" y="1083010"/>
            <a:ext cx="10126980" cy="568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Reclaims Nutrients and Produces a Soil Amendment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9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2778" r="3991" b="9469"/>
          <a:stretch/>
        </p:blipFill>
        <p:spPr>
          <a:xfrm>
            <a:off x="6946587" y="1322388"/>
            <a:ext cx="4295812" cy="544286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838200" y="2474182"/>
            <a:ext cx="5043452" cy="2749297"/>
            <a:chOff x="838200" y="1889479"/>
            <a:chExt cx="5043452" cy="274929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049" y="1889479"/>
              <a:ext cx="2082861" cy="1828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38200" y="3807779"/>
              <a:ext cx="2324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 Black" panose="020B0A04020102020204" pitchFamily="34" charset="0"/>
                </a:rPr>
                <a:t>Nutrient </a:t>
              </a:r>
            </a:p>
            <a:p>
              <a:pPr algn="ctr"/>
              <a:r>
                <a:rPr lang="en-US" sz="2400" dirty="0" smtClean="0">
                  <a:latin typeface="Arial Black" panose="020B0A04020102020204" pitchFamily="34" charset="0"/>
                </a:rPr>
                <a:t>Recovery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4218" y="1889479"/>
              <a:ext cx="1770309" cy="1828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557093" y="3807779"/>
              <a:ext cx="2324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 Black" panose="020B0A04020102020204" pitchFamily="34" charset="0"/>
                </a:rPr>
                <a:t>Nutrient </a:t>
              </a:r>
            </a:p>
            <a:p>
              <a:pPr algn="ctr"/>
              <a:r>
                <a:rPr lang="en-US" sz="2400" dirty="0" smtClean="0">
                  <a:latin typeface="Arial Black" panose="020B0A04020102020204" pitchFamily="34" charset="0"/>
                </a:rPr>
                <a:t>Reuse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1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39079</TotalTime>
  <Words>1706</Words>
  <Application>Microsoft Office PowerPoint</Application>
  <PresentationFormat>Custom</PresentationFormat>
  <Paragraphs>529</Paragraphs>
  <Slides>60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A Wastewater Project Update  Utility Commission Wausau, WI  September 4, 2018</vt:lpstr>
      <vt:lpstr>The Wausau Wastewater Treatment Facility</vt:lpstr>
      <vt:lpstr>Its Located Near the City’s Southern Boundary on Adrian Street</vt:lpstr>
      <vt:lpstr>Its Located Near the City’s Southern Boundary on Adrian Street</vt:lpstr>
      <vt:lpstr>It Receives All Wastewater from Wausau and Schofield</vt:lpstr>
      <vt:lpstr>It Might One Day Receive Wastewater from Edgar and Marathon City</vt:lpstr>
      <vt:lpstr>It Cleans and Disinfects the Wastewater</vt:lpstr>
      <vt:lpstr>It Protects the Wisconsin River</vt:lpstr>
      <vt:lpstr>It Reclaims Nutrients and Produces a Soil Amendment</vt:lpstr>
      <vt:lpstr>It’s a Resource Recovery Facility</vt:lpstr>
      <vt:lpstr>It’s One of Wausau’s Most Valuable Assets</vt:lpstr>
      <vt:lpstr>It Needs Improvements for Today and Future Generations</vt:lpstr>
      <vt:lpstr>For Comprehensive Upgrades, EPA and WDNR Require a 20-Year Design Period</vt:lpstr>
      <vt:lpstr>The Facility will be 50 – 100 Years Old at the End of the Design Period</vt:lpstr>
      <vt:lpstr>The Issues are Pervasive; However, the Facility Offers Tremendous Value</vt:lpstr>
      <vt:lpstr>The Facility is One of the Most Valuable City-Owned Assets</vt:lpstr>
      <vt:lpstr>Realizing the Objective: Maximizing Use of Existing Infrastructure and Previous Investments</vt:lpstr>
      <vt:lpstr>The Project Schedule and Milestones</vt:lpstr>
      <vt:lpstr>The Project Implementation Schedule</vt:lpstr>
      <vt:lpstr>The Project Implementation Schedule</vt:lpstr>
      <vt:lpstr>The Project Implementation Schedule</vt:lpstr>
      <vt:lpstr>The Preliminary Design Phase</vt:lpstr>
      <vt:lpstr>The Project Funding Strategy</vt:lpstr>
      <vt:lpstr>The Wisconsin Clean Water Fund Program (CWFP)</vt:lpstr>
      <vt:lpstr>The Wisconsin Clean Water Fund Program (CWFP)</vt:lpstr>
      <vt:lpstr>Several Things Need to be Done in Near-Term to Preserve Eligibility for CWFP</vt:lpstr>
      <vt:lpstr>Several Things Need to be Done in Near-Term to Preserve Eligibility for CWFP</vt:lpstr>
      <vt:lpstr>Several Things Need to be Done in Near-Term to Preserve Eligibility for CWFP</vt:lpstr>
      <vt:lpstr>Several Things Need to be Done in Near-Term to Preserve Eligibility for CWFP</vt:lpstr>
      <vt:lpstr>Several Things Need to be Done in Near-Term to Preserve Eligibility for CWFP</vt:lpstr>
      <vt:lpstr>Several Things Need to be Done in Near-Term to Preserve Eligibility for CWFP</vt:lpstr>
      <vt:lpstr>Preliminary Design Phase and Next Steps Reimbursement and Authorized Representative Resolutions</vt:lpstr>
      <vt:lpstr>Preliminary Design Phase and Next Steps Authorization to Submit ITA</vt:lpstr>
      <vt:lpstr>Preliminary Design Phase and Next Steps Cost Refinement</vt:lpstr>
      <vt:lpstr>Preliminary Design Phase and Next Steps The Recommended Project Defined</vt:lpstr>
      <vt:lpstr>The Project Implementation Schedule</vt:lpstr>
      <vt:lpstr>Preliminary Project Budget and Rate Perspective</vt:lpstr>
      <vt:lpstr>Primary Revenue Sources for Wausau Wastewater Utility</vt:lpstr>
      <vt:lpstr>The Structure of a Residential Wastewater Bill</vt:lpstr>
      <vt:lpstr>Comparison of Current Monthly Residential  Wastewater Bills [37.4 kgpy]</vt:lpstr>
      <vt:lpstr>Planning-Level Project Costs  No Regionalization</vt:lpstr>
      <vt:lpstr>Planning-Level Project Costs With Regionalization</vt:lpstr>
      <vt:lpstr>Comparison of Current Monthly Residential  Wastewater Bills [37.4 kgpy]</vt:lpstr>
      <vt:lpstr>Typical Monthly Increase to Residential Wastewater Bill </vt:lpstr>
      <vt:lpstr>Comparison of Future Monthly Residential  Wastewater Bills [37.4 kgpy]</vt:lpstr>
      <vt:lpstr>Comparison of Future Monthly Residential  Wastewater Bills [37.4 kgpy]</vt:lpstr>
      <vt:lpstr>Preliminary Design Phase and Next Steps The Recommended Project Defined</vt:lpstr>
      <vt:lpstr>Regionalization Cost Scenarios</vt:lpstr>
      <vt:lpstr>It Might One Day Receive Wastewater from Edgar and Marathon City</vt:lpstr>
      <vt:lpstr>Cost Summary of Regionalization Alternatives  [Costs in $M] [Only Costs to Use Wausau WWTF and Collection System]</vt:lpstr>
      <vt:lpstr>Questions</vt:lpstr>
      <vt:lpstr>Thank You</vt:lpstr>
      <vt:lpstr>Benefits of Preliminary Design Phase</vt:lpstr>
      <vt:lpstr>Opportunity to Influence Cost</vt:lpstr>
      <vt:lpstr>Cost Opinion Accuracy</vt:lpstr>
      <vt:lpstr>Regionalization Details</vt:lpstr>
      <vt:lpstr>PowerPoint Presentation</vt:lpstr>
      <vt:lpstr>PowerPoint Presentation</vt:lpstr>
      <vt:lpstr>PowerPoint Presentation</vt:lpstr>
      <vt:lpstr>PowerPoint Presentation</vt:lpstr>
    </vt:vector>
  </TitlesOfParts>
  <Company>Donohue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Wastewater Today: Saving Energy, Producing Energy, and Recovery Nutrients</dc:title>
  <dc:creator>Gerbitz, Mike</dc:creator>
  <cp:lastModifiedBy>Lori Wunsch</cp:lastModifiedBy>
  <cp:revision>570</cp:revision>
  <cp:lastPrinted>2018-04-24T12:34:03Z</cp:lastPrinted>
  <dcterms:created xsi:type="dcterms:W3CDTF">2017-06-09T15:42:07Z</dcterms:created>
  <dcterms:modified xsi:type="dcterms:W3CDTF">2019-08-13T16:47:30Z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-1677445922</vt:i4>
  </property>
  <property fmtid="{D5CDD505-2E9C-101B-9397-08002B2CF9AE}" pid="3" name="_NewReviewCycle">
    <vt:lpwstr/>
  </property>
  <property fmtid="{D5CDD505-2E9C-101B-9397-08002B2CF9AE}" pid="4" name="_EmailSubject">
    <vt:lpwstr>Utility Website - WWTF</vt:lpwstr>
  </property>
  <property fmtid="{D5CDD505-2E9C-101B-9397-08002B2CF9AE}" pid="5" name="_AuthorEmail">
    <vt:lpwstr>Eric.Lindman@ci.wausau.wi.us</vt:lpwstr>
  </property>
  <property fmtid="{D5CDD505-2E9C-101B-9397-08002B2CF9AE}" pid="6" name="_AuthorEmailDisplayName">
    <vt:lpwstr>Eric Lindman</vt:lpwstr>
  </property>
</Properties>
</file>