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style2.xml" ContentType="application/vnd.ms-office.chartstyle+xml"/>
  <Override PartName="/ppt/charts/colors2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52" r:id="rId3"/>
    <p:sldId id="559" r:id="rId4"/>
    <p:sldId id="564" r:id="rId5"/>
    <p:sldId id="561" r:id="rId6"/>
    <p:sldId id="560" r:id="rId7"/>
    <p:sldId id="563" r:id="rId8"/>
    <p:sldId id="565" r:id="rId9"/>
    <p:sldId id="566" r:id="rId10"/>
    <p:sldId id="553" r:id="rId11"/>
    <p:sldId id="556" r:id="rId12"/>
    <p:sldId id="529" r:id="rId13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6C9FC9"/>
    <a:srgbClr val="D17035"/>
    <a:srgbClr val="8E936D"/>
    <a:srgbClr val="BB7143"/>
    <a:srgbClr val="95AEC3"/>
    <a:srgbClr val="B56E43"/>
    <a:srgbClr val="B16A3F"/>
    <a:srgbClr val="B95B22"/>
    <a:srgbClr val="94B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0" autoAdjust="0"/>
    <p:restoredTop sz="94199" autoAdjust="0"/>
  </p:normalViewPr>
  <p:slideViewPr>
    <p:cSldViewPr snapToGrid="0">
      <p:cViewPr varScale="1">
        <p:scale>
          <a:sx n="117" d="100"/>
          <a:sy n="117" d="100"/>
        </p:scale>
        <p:origin x="-17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4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62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\\d001.com\projects\13229she\Eng\PM\B%20-%20Preliminary%20Design\6%20-%20Owner%20Meetings\20180905%20COW\Copy%20of%20.Sewer%20Rate%20Comparison%20080718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\\d001.com\projects\13229she\Eng\PM\B%20-%20Preliminary%20Design\6%20-%20Owner%20Meetings\20180905%20COW\Copy%20of%20.Sewer%20Rate%20Comparison%20080718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d001.com\projects\13229she\Eng\PM\B%20-%20Preliminary%20Design\6%20-%20Owner%20Meetings\20180905%20COW\Copy%20of%20.Sewer%20Rate%20Comparison%200807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Lbls>
            <c:dLbl>
              <c:idx val="1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&quot;$&quot;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'Plot Data'!$A$3:$A$22</c:f>
              <c:strCache>
                <c:ptCount val="20"/>
                <c:pt idx="0">
                  <c:v>Tomahawk</c:v>
                </c:pt>
                <c:pt idx="1">
                  <c:v>Antigo</c:v>
                </c:pt>
                <c:pt idx="2">
                  <c:v>Brookfield</c:v>
                </c:pt>
                <c:pt idx="3">
                  <c:v>Green Bay</c:v>
                </c:pt>
                <c:pt idx="4">
                  <c:v>Oshkosh</c:v>
                </c:pt>
                <c:pt idx="5">
                  <c:v>Fond du Lac</c:v>
                </c:pt>
                <c:pt idx="6">
                  <c:v>Waukesha</c:v>
                </c:pt>
                <c:pt idx="7">
                  <c:v>Mosinee</c:v>
                </c:pt>
                <c:pt idx="8">
                  <c:v>Platteville</c:v>
                </c:pt>
                <c:pt idx="9">
                  <c:v>Marshfield</c:v>
                </c:pt>
                <c:pt idx="10">
                  <c:v>Stevens Point</c:v>
                </c:pt>
                <c:pt idx="11">
                  <c:v>Janesville</c:v>
                </c:pt>
                <c:pt idx="12">
                  <c:v>Manitowoc</c:v>
                </c:pt>
                <c:pt idx="13">
                  <c:v>Shawno</c:v>
                </c:pt>
                <c:pt idx="14">
                  <c:v>Beloit</c:v>
                </c:pt>
                <c:pt idx="15">
                  <c:v>Wisconsin Rapids</c:v>
                </c:pt>
                <c:pt idx="16">
                  <c:v>Racine</c:v>
                </c:pt>
                <c:pt idx="17">
                  <c:v>Eau Claire</c:v>
                </c:pt>
                <c:pt idx="18">
                  <c:v>Wausau</c:v>
                </c:pt>
                <c:pt idx="19">
                  <c:v>Kenosha</c:v>
                </c:pt>
              </c:strCache>
            </c:strRef>
          </c:cat>
          <c:val>
            <c:numRef>
              <c:f>'Plot Data'!$B$3:$B$22</c:f>
              <c:numCache>
                <c:formatCode>_(* #,##0.00_);_(* \(#,##0.00\);_(* "-"??_);_(@_)</c:formatCode>
                <c:ptCount val="20"/>
                <c:pt idx="0">
                  <c:v>44.26</c:v>
                </c:pt>
                <c:pt idx="1">
                  <c:v>36.520000000000003</c:v>
                </c:pt>
                <c:pt idx="2">
                  <c:v>34.675333333333334</c:v>
                </c:pt>
                <c:pt idx="3">
                  <c:v>29.400000000000002</c:v>
                </c:pt>
                <c:pt idx="4">
                  <c:v>29.06</c:v>
                </c:pt>
                <c:pt idx="5">
                  <c:v>28.791666666666668</c:v>
                </c:pt>
                <c:pt idx="6">
                  <c:v>25.585666666666668</c:v>
                </c:pt>
                <c:pt idx="7">
                  <c:v>25.5625</c:v>
                </c:pt>
                <c:pt idx="8">
                  <c:v>24.941666666666666</c:v>
                </c:pt>
                <c:pt idx="9">
                  <c:v>23.758333333333336</c:v>
                </c:pt>
                <c:pt idx="10">
                  <c:v>23.625</c:v>
                </c:pt>
                <c:pt idx="11">
                  <c:v>23.275000000000002</c:v>
                </c:pt>
                <c:pt idx="12">
                  <c:v>21.927666666666667</c:v>
                </c:pt>
                <c:pt idx="13">
                  <c:v>20.929166666666671</c:v>
                </c:pt>
                <c:pt idx="14">
                  <c:v>20.296666666666667</c:v>
                </c:pt>
                <c:pt idx="15">
                  <c:v>18.596666666666668</c:v>
                </c:pt>
                <c:pt idx="16">
                  <c:v>17.333333333333332</c:v>
                </c:pt>
                <c:pt idx="17">
                  <c:v>16.474999999999998</c:v>
                </c:pt>
                <c:pt idx="18">
                  <c:v>16.458333333333332</c:v>
                </c:pt>
                <c:pt idx="19">
                  <c:v>10.770333333333333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8115712"/>
        <c:axId val="7992448"/>
      </c:barChart>
      <c:catAx>
        <c:axId val="11811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92448"/>
        <c:crosses val="autoZero"/>
        <c:auto val="1"/>
        <c:lblAlgn val="ctr"/>
        <c:lblOffset val="100"/>
        <c:noMultiLvlLbl val="0"/>
      </c:catAx>
      <c:valAx>
        <c:axId val="799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115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v>Existing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8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cat>
            <c:strRef>
              <c:f>'Incr Plot'!$A$3:$A$22</c:f>
              <c:strCache>
                <c:ptCount val="20"/>
                <c:pt idx="0">
                  <c:v>Tomahawk</c:v>
                </c:pt>
                <c:pt idx="1">
                  <c:v>Antigo</c:v>
                </c:pt>
                <c:pt idx="2">
                  <c:v>Brookfield</c:v>
                </c:pt>
                <c:pt idx="3">
                  <c:v>Green Bay</c:v>
                </c:pt>
                <c:pt idx="4">
                  <c:v>Oshkosh</c:v>
                </c:pt>
                <c:pt idx="5">
                  <c:v>Fond du Lac</c:v>
                </c:pt>
                <c:pt idx="6">
                  <c:v>Waukesha</c:v>
                </c:pt>
                <c:pt idx="7">
                  <c:v>Mosinee</c:v>
                </c:pt>
                <c:pt idx="8">
                  <c:v>Platteville</c:v>
                </c:pt>
                <c:pt idx="9">
                  <c:v>Marshfield</c:v>
                </c:pt>
                <c:pt idx="10">
                  <c:v>Stevens Point</c:v>
                </c:pt>
                <c:pt idx="11">
                  <c:v>Janesville</c:v>
                </c:pt>
                <c:pt idx="12">
                  <c:v>Manitowoc</c:v>
                </c:pt>
                <c:pt idx="13">
                  <c:v>Shawno</c:v>
                </c:pt>
                <c:pt idx="14">
                  <c:v>Beloit</c:v>
                </c:pt>
                <c:pt idx="15">
                  <c:v>Wisconsin Rapids</c:v>
                </c:pt>
                <c:pt idx="16">
                  <c:v>Racine</c:v>
                </c:pt>
                <c:pt idx="17">
                  <c:v>Eau Claire</c:v>
                </c:pt>
                <c:pt idx="18">
                  <c:v>Wausau</c:v>
                </c:pt>
                <c:pt idx="19">
                  <c:v>Kenosha</c:v>
                </c:pt>
              </c:strCache>
            </c:strRef>
          </c:cat>
          <c:val>
            <c:numRef>
              <c:f>'Incr Plot'!$B$3:$B$22</c:f>
              <c:numCache>
                <c:formatCode>_(* #,##0.00_);_(* \(#,##0.00\);_(* "-"??_);_(@_)</c:formatCode>
                <c:ptCount val="20"/>
                <c:pt idx="0">
                  <c:v>44.26</c:v>
                </c:pt>
                <c:pt idx="1">
                  <c:v>36.520000000000003</c:v>
                </c:pt>
                <c:pt idx="2">
                  <c:v>34.675333333333334</c:v>
                </c:pt>
                <c:pt idx="3">
                  <c:v>29.400000000000002</c:v>
                </c:pt>
                <c:pt idx="4">
                  <c:v>29.06</c:v>
                </c:pt>
                <c:pt idx="5">
                  <c:v>28.791666666666668</c:v>
                </c:pt>
                <c:pt idx="6">
                  <c:v>25.585666666666668</c:v>
                </c:pt>
                <c:pt idx="7">
                  <c:v>25.5625</c:v>
                </c:pt>
                <c:pt idx="8">
                  <c:v>24.941666666666666</c:v>
                </c:pt>
                <c:pt idx="9">
                  <c:v>23.758333333333336</c:v>
                </c:pt>
                <c:pt idx="10">
                  <c:v>23.625</c:v>
                </c:pt>
                <c:pt idx="11">
                  <c:v>23.275000000000002</c:v>
                </c:pt>
                <c:pt idx="12">
                  <c:v>21.927666666666667</c:v>
                </c:pt>
                <c:pt idx="13">
                  <c:v>20.929166666666671</c:v>
                </c:pt>
                <c:pt idx="14">
                  <c:v>20.296666666666667</c:v>
                </c:pt>
                <c:pt idx="15">
                  <c:v>18.596666666666668</c:v>
                </c:pt>
                <c:pt idx="16">
                  <c:v>17.333333333333332</c:v>
                </c:pt>
                <c:pt idx="17">
                  <c:v>16.474999999999998</c:v>
                </c:pt>
                <c:pt idx="18">
                  <c:v>16.458333333333332</c:v>
                </c:pt>
                <c:pt idx="19">
                  <c:v>10.770333333333333</c:v>
                </c:pt>
              </c:numCache>
            </c:numRef>
          </c:val>
        </c:ser>
        <c:ser>
          <c:idx val="1"/>
          <c:order val="1"/>
          <c:tx>
            <c:v>Most Probable Increase</c:v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'Incr Plot'!$A$3:$A$22</c:f>
              <c:strCache>
                <c:ptCount val="20"/>
                <c:pt idx="0">
                  <c:v>Tomahawk</c:v>
                </c:pt>
                <c:pt idx="1">
                  <c:v>Antigo</c:v>
                </c:pt>
                <c:pt idx="2">
                  <c:v>Brookfield</c:v>
                </c:pt>
                <c:pt idx="3">
                  <c:v>Green Bay</c:v>
                </c:pt>
                <c:pt idx="4">
                  <c:v>Oshkosh</c:v>
                </c:pt>
                <c:pt idx="5">
                  <c:v>Fond du Lac</c:v>
                </c:pt>
                <c:pt idx="6">
                  <c:v>Waukesha</c:v>
                </c:pt>
                <c:pt idx="7">
                  <c:v>Mosinee</c:v>
                </c:pt>
                <c:pt idx="8">
                  <c:v>Platteville</c:v>
                </c:pt>
                <c:pt idx="9">
                  <c:v>Marshfield</c:v>
                </c:pt>
                <c:pt idx="10">
                  <c:v>Stevens Point</c:v>
                </c:pt>
                <c:pt idx="11">
                  <c:v>Janesville</c:v>
                </c:pt>
                <c:pt idx="12">
                  <c:v>Manitowoc</c:v>
                </c:pt>
                <c:pt idx="13">
                  <c:v>Shawno</c:v>
                </c:pt>
                <c:pt idx="14">
                  <c:v>Beloit</c:v>
                </c:pt>
                <c:pt idx="15">
                  <c:v>Wisconsin Rapids</c:v>
                </c:pt>
                <c:pt idx="16">
                  <c:v>Racine</c:v>
                </c:pt>
                <c:pt idx="17">
                  <c:v>Eau Claire</c:v>
                </c:pt>
                <c:pt idx="18">
                  <c:v>Wausau</c:v>
                </c:pt>
                <c:pt idx="19">
                  <c:v>Kenosha</c:v>
                </c:pt>
              </c:strCache>
            </c:strRef>
          </c:cat>
          <c:val>
            <c:numRef>
              <c:f>'Incr Plot'!$C$3:$C$22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13</c:v>
                </c:pt>
                <c:pt idx="1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268544"/>
        <c:axId val="22278528"/>
      </c:barChart>
      <c:catAx>
        <c:axId val="2226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78528"/>
        <c:crosses val="autoZero"/>
        <c:auto val="1"/>
        <c:lblAlgn val="ctr"/>
        <c:lblOffset val="100"/>
        <c:noMultiLvlLbl val="0"/>
      </c:catAx>
      <c:valAx>
        <c:axId val="22278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68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Revenue!$D$6:$D$10</c:f>
              <c:strCache>
                <c:ptCount val="5"/>
                <c:pt idx="0">
                  <c:v>Residential</c:v>
                </c:pt>
                <c:pt idx="1">
                  <c:v>Multi-Family Residential</c:v>
                </c:pt>
                <c:pt idx="2">
                  <c:v>Commercial</c:v>
                </c:pt>
                <c:pt idx="3">
                  <c:v>Industrial</c:v>
                </c:pt>
                <c:pt idx="4">
                  <c:v>Public Authority</c:v>
                </c:pt>
              </c:strCache>
            </c:strRef>
          </c:cat>
          <c:val>
            <c:numRef>
              <c:f>Revenue!$K$6:$K$10</c:f>
              <c:numCache>
                <c:formatCode>0%</c:formatCode>
                <c:ptCount val="5"/>
                <c:pt idx="0">
                  <c:v>0.54819180259559497</c:v>
                </c:pt>
                <c:pt idx="1">
                  <c:v>2.5883514261911315E-2</c:v>
                </c:pt>
                <c:pt idx="2">
                  <c:v>0.19815310540531847</c:v>
                </c:pt>
                <c:pt idx="3">
                  <c:v>0.13555150526615051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404519356955376"/>
          <c:y val="0.19684268601380867"/>
          <c:w val="0.33720480643044615"/>
          <c:h val="0.558454080246371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69920" cy="481728"/>
          </a:xfrm>
          <a:prstGeom prst="rect">
            <a:avLst/>
          </a:prstGeom>
        </p:spPr>
        <p:txBody>
          <a:bodyPr vert="horz" lIns="96654" tIns="48326" rIns="96654" bIns="483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90" y="0"/>
            <a:ext cx="3169920" cy="481728"/>
          </a:xfrm>
          <a:prstGeom prst="rect">
            <a:avLst/>
          </a:prstGeom>
        </p:spPr>
        <p:txBody>
          <a:bodyPr vert="horz" lIns="96654" tIns="48326" rIns="96654" bIns="48326" rtlCol="0"/>
          <a:lstStyle>
            <a:lvl1pPr algn="r">
              <a:defRPr sz="1200"/>
            </a:lvl1pPr>
          </a:lstStyle>
          <a:p>
            <a:fld id="{5AB4EC81-BC28-4484-95E4-F859184110AC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19477"/>
            <a:ext cx="3169920" cy="481727"/>
          </a:xfrm>
          <a:prstGeom prst="rect">
            <a:avLst/>
          </a:prstGeom>
        </p:spPr>
        <p:txBody>
          <a:bodyPr vert="horz" lIns="96654" tIns="48326" rIns="96654" bIns="4832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90" y="9119477"/>
            <a:ext cx="3169920" cy="481727"/>
          </a:xfrm>
          <a:prstGeom prst="rect">
            <a:avLst/>
          </a:prstGeom>
        </p:spPr>
        <p:txBody>
          <a:bodyPr vert="horz" lIns="96654" tIns="48326" rIns="96654" bIns="48326" rtlCol="0" anchor="b"/>
          <a:lstStyle>
            <a:lvl1pPr algn="r">
              <a:defRPr sz="1200"/>
            </a:lvl1pPr>
          </a:lstStyle>
          <a:p>
            <a:fld id="{EC766301-9C9A-49CA-AC27-A7A71D2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0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69920" cy="481728"/>
          </a:xfrm>
          <a:prstGeom prst="rect">
            <a:avLst/>
          </a:prstGeom>
        </p:spPr>
        <p:txBody>
          <a:bodyPr vert="horz" lIns="96654" tIns="48326" rIns="96654" bIns="483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90" y="0"/>
            <a:ext cx="3169920" cy="481728"/>
          </a:xfrm>
          <a:prstGeom prst="rect">
            <a:avLst/>
          </a:prstGeom>
        </p:spPr>
        <p:txBody>
          <a:bodyPr vert="horz" lIns="96654" tIns="48326" rIns="96654" bIns="48326" rtlCol="0"/>
          <a:lstStyle>
            <a:lvl1pPr algn="r">
              <a:defRPr sz="1200"/>
            </a:lvl1pPr>
          </a:lstStyle>
          <a:p>
            <a:fld id="{189CB79E-E144-4DB6-9855-FDB61A5D25DB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4" tIns="48326" rIns="96654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2"/>
          </a:xfrm>
          <a:prstGeom prst="rect">
            <a:avLst/>
          </a:prstGeom>
        </p:spPr>
        <p:txBody>
          <a:bodyPr vert="horz" lIns="96654" tIns="48326" rIns="96654" bIns="483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119477"/>
            <a:ext cx="3169920" cy="481727"/>
          </a:xfrm>
          <a:prstGeom prst="rect">
            <a:avLst/>
          </a:prstGeom>
        </p:spPr>
        <p:txBody>
          <a:bodyPr vert="horz" lIns="96654" tIns="48326" rIns="96654" bIns="4832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90" y="9119477"/>
            <a:ext cx="3169920" cy="481727"/>
          </a:xfrm>
          <a:prstGeom prst="rect">
            <a:avLst/>
          </a:prstGeom>
        </p:spPr>
        <p:txBody>
          <a:bodyPr vert="horz" lIns="96654" tIns="48326" rIns="96654" bIns="48326" rtlCol="0" anchor="b"/>
          <a:lstStyle>
            <a:lvl1pPr algn="r">
              <a:defRPr sz="1200"/>
            </a:lvl1pPr>
          </a:lstStyle>
          <a:p>
            <a:fld id="{EBD08772-F14A-49B5-BBE1-9F238F09C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32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08772-F14A-49B5-BBE1-9F238F09C8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83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08772-F14A-49B5-BBE1-9F238F09C8F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91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w Cen MT Condensed Extra Bold" panose="020B08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762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175"/>
            <a:ext cx="10515600" cy="1325563"/>
          </a:xfrm>
        </p:spPr>
        <p:txBody>
          <a:bodyPr/>
          <a:lstStyle>
            <a:lvl1pPr algn="ctr">
              <a:defRPr>
                <a:latin typeface="Tw Cen MT Condensed Extra Bold" panose="020B0803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| </a:t>
            </a:r>
            <a:fld id="{AA6A6932-513B-42DF-88D0-0E5248C89A7F}" type="slidenum">
              <a:rPr lang="en-US" smtClean="0"/>
              <a:pPr/>
              <a:t>‹#›</a:t>
            </a:fld>
            <a:r>
              <a:rPr lang="en-US"/>
              <a:t> |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27119" y="1595269"/>
            <a:ext cx="1065276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0" y="1595269"/>
            <a:ext cx="9144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997050" y="1595269"/>
            <a:ext cx="4572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708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14104" y="6375273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| </a:t>
            </a:r>
            <a:fld id="{AA6A6932-513B-42DF-88D0-0E5248C89A7F}" type="slidenum">
              <a:rPr lang="en-US" smtClean="0"/>
              <a:pPr/>
              <a:t>‹#›</a:t>
            </a:fld>
            <a:r>
              <a:rPr lang="en-US" dirty="0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325555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887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14104" y="6375273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| </a:t>
            </a:r>
            <a:fld id="{AA6A6932-513B-42DF-88D0-0E5248C89A7F}" type="slidenum">
              <a:rPr lang="en-US" smtClean="0"/>
              <a:pPr/>
              <a:t>‹#›</a:t>
            </a:fld>
            <a:r>
              <a:rPr lang="en-US" dirty="0"/>
              <a:t> |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527119" y="1595269"/>
            <a:ext cx="1065276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0" y="1595269"/>
            <a:ext cx="9144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997050" y="1595269"/>
            <a:ext cx="4572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865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14104" y="6375273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| </a:t>
            </a:r>
            <a:fld id="{AA6A6932-513B-42DF-88D0-0E5248C89A7F}" type="slidenum">
              <a:rPr lang="en-US" smtClean="0"/>
              <a:pPr/>
              <a:t>‹#›</a:t>
            </a:fld>
            <a:r>
              <a:rPr lang="en-US" dirty="0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960883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175"/>
            <a:ext cx="10515600" cy="1325563"/>
          </a:xfrm>
        </p:spPr>
        <p:txBody>
          <a:bodyPr/>
          <a:lstStyle>
            <a:lvl1pPr algn="ctr">
              <a:defRPr>
                <a:latin typeface="Tw Cen MT Condensed Extra Bold" panose="020B0803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14104" y="6375273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| </a:t>
            </a:r>
            <a:fld id="{AA6A6932-513B-42DF-88D0-0E5248C89A7F}" type="slidenum">
              <a:rPr lang="en-US" smtClean="0"/>
              <a:pPr/>
              <a:t>‹#›</a:t>
            </a:fld>
            <a:r>
              <a:rPr lang="en-US" dirty="0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1756019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14104" y="6375273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| </a:t>
            </a:r>
            <a:fld id="{AA6A6932-513B-42DF-88D0-0E5248C89A7F}" type="slidenum">
              <a:rPr lang="en-US" smtClean="0"/>
              <a:pPr/>
              <a:t>‹#›</a:t>
            </a:fld>
            <a:r>
              <a:rPr lang="en-US" dirty="0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3065533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14104" y="6375273"/>
            <a:ext cx="27432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| </a:t>
            </a:r>
            <a:fld id="{AA6A6932-513B-42DF-88D0-0E5248C89A7F}" type="slidenum">
              <a:rPr lang="en-US" smtClean="0"/>
              <a:pPr/>
              <a:t>‹#›</a:t>
            </a:fld>
            <a:r>
              <a:rPr lang="en-US" dirty="0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45669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3800" y="6429374"/>
            <a:ext cx="731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| </a:t>
            </a:r>
            <a:fld id="{AA6A6932-513B-42DF-88D0-0E5248C89A7F}" type="slidenum">
              <a:rPr lang="en-US" smtClean="0"/>
              <a:pPr/>
              <a:t>‹#›</a:t>
            </a:fld>
            <a:r>
              <a:rPr lang="en-US" dirty="0"/>
              <a:t> |</a:t>
            </a:r>
          </a:p>
        </p:txBody>
      </p:sp>
    </p:spTree>
    <p:extLst>
      <p:ext uri="{BB962C8B-B14F-4D97-AF65-F5344CB8AC3E}">
        <p14:creationId xmlns:p14="http://schemas.microsoft.com/office/powerpoint/2010/main" val="74531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8488"/>
            <a:ext cx="10972800" cy="5475643"/>
          </a:xfrm>
        </p:spPr>
        <p:txBody>
          <a:bodyPr anchor="t">
            <a:norm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A Wastewater Project Update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>
                <a:latin typeface="+mn-lt"/>
              </a:rPr>
              <a:t>Utility Commission</a:t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Wausau</a:t>
            </a:r>
            <a:r>
              <a:rPr lang="en-US" sz="3600" dirty="0">
                <a:latin typeface="+mn-lt"/>
              </a:rPr>
              <a:t>, </a:t>
            </a:r>
            <a:r>
              <a:rPr lang="en-US" sz="3600" dirty="0" smtClean="0">
                <a:latin typeface="+mn-lt"/>
              </a:rPr>
              <a:t>WI</a:t>
            </a:r>
            <a:br>
              <a:rPr lang="en-US" sz="3600" dirty="0" smtClean="0">
                <a:latin typeface="+mn-lt"/>
              </a:rPr>
            </a:b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r>
              <a:rPr lang="en-US" sz="3600" dirty="0" smtClean="0">
                <a:latin typeface="+mn-lt"/>
              </a:rPr>
              <a:t>September 4, 2018</a:t>
            </a:r>
            <a:endParaRPr lang="en-US" sz="3600" dirty="0">
              <a:latin typeface="+mn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357658" y="4945828"/>
            <a:ext cx="9476685" cy="1554480"/>
            <a:chOff x="1577653" y="4945828"/>
            <a:chExt cx="9476685" cy="155448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90898" y="4945828"/>
              <a:ext cx="4663440" cy="155448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48" t="38017" r="2145" b="38182"/>
            <a:stretch/>
          </p:blipFill>
          <p:spPr>
            <a:xfrm>
              <a:off x="1577653" y="5380168"/>
              <a:ext cx="4252910" cy="685800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/>
          </p:nvCxnSpPr>
          <p:spPr>
            <a:xfrm>
              <a:off x="6096000" y="5320329"/>
              <a:ext cx="0" cy="80547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5474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/>
          <p:cNvGraphicFramePr>
            <a:graphicFrameLocks noGrp="1"/>
          </p:cNvGraphicFramePr>
          <p:nvPr>
            <p:extLst/>
          </p:nvPr>
        </p:nvGraphicFramePr>
        <p:xfrm>
          <a:off x="152394" y="3290949"/>
          <a:ext cx="11887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">
                  <a:extLst>
                    <a:ext uri="{9D8B030D-6E8A-4147-A177-3AD203B41FA5}">
                      <a16:colId xmlns="" xmlns:a16="http://schemas.microsoft.com/office/drawing/2014/main" val="3575270014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2079603482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2128137973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2285410885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3041080992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2030699807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2527870671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3592536286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19688329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1764461153"/>
                    </a:ext>
                  </a:extLst>
                </a:gridCol>
                <a:gridCol w="594360">
                  <a:extLst>
                    <a:ext uri="{9D8B030D-6E8A-4147-A177-3AD203B41FA5}">
                      <a16:colId xmlns="" xmlns:a16="http://schemas.microsoft.com/office/drawing/2014/main" val="343365054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2018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2020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2022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Q1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Q2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Q3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Q4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Q1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Q2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Q3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Q4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Q1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Q2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Q3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Q4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1329070" y="4109387"/>
            <a:ext cx="1170052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Preliminary Design</a:t>
            </a:r>
            <a:endParaRPr lang="en-US" sz="1600" b="1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541181" y="4109387"/>
            <a:ext cx="2307266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Detailed Design</a:t>
            </a:r>
            <a:endParaRPr lang="en-US" sz="1600" b="1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77800" y="4109387"/>
            <a:ext cx="1108741" cy="914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Draft Facility Plan</a:t>
            </a:r>
            <a:endParaRPr lang="en-US" sz="1600" b="1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890976" y="4109387"/>
            <a:ext cx="614473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b="1" spc="-30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Bid</a:t>
            </a:r>
            <a:endParaRPr lang="en-US" sz="1600" b="1" spc="-30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547508" y="4109387"/>
            <a:ext cx="4731025" cy="9144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Construction</a:t>
            </a:r>
            <a:endParaRPr lang="en-US" sz="1600" b="1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2" name="Isosceles Triangle 31"/>
          <p:cNvSpPr>
            <a:spLocks noChangeAspect="1"/>
          </p:cNvSpPr>
          <p:nvPr/>
        </p:nvSpPr>
        <p:spPr>
          <a:xfrm rot="10800000">
            <a:off x="9545750" y="3108876"/>
            <a:ext cx="222665" cy="231621"/>
          </a:xfrm>
          <a:prstGeom prst="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/>
          <p:cNvSpPr>
            <a:spLocks noChangeAspect="1"/>
          </p:cNvSpPr>
          <p:nvPr/>
        </p:nvSpPr>
        <p:spPr>
          <a:xfrm rot="10800000">
            <a:off x="7172245" y="3108875"/>
            <a:ext cx="222665" cy="231621"/>
          </a:xfrm>
          <a:prstGeom prst="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/>
          <p:cNvSpPr>
            <a:spLocks noChangeAspect="1"/>
          </p:cNvSpPr>
          <p:nvPr/>
        </p:nvSpPr>
        <p:spPr>
          <a:xfrm rot="10800000">
            <a:off x="4793128" y="3108875"/>
            <a:ext cx="222665" cy="231621"/>
          </a:xfrm>
          <a:prstGeom prst="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34"/>
          <p:cNvSpPr>
            <a:spLocks noChangeAspect="1"/>
          </p:cNvSpPr>
          <p:nvPr/>
        </p:nvSpPr>
        <p:spPr>
          <a:xfrm rot="10800000">
            <a:off x="2417425" y="3108875"/>
            <a:ext cx="222665" cy="231621"/>
          </a:xfrm>
          <a:prstGeom prst="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ine Callout 2 (No Border) 35"/>
          <p:cNvSpPr/>
          <p:nvPr/>
        </p:nvSpPr>
        <p:spPr>
          <a:xfrm flipH="1">
            <a:off x="606162" y="2153478"/>
            <a:ext cx="1222856" cy="471801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36323"/>
              <a:gd name="adj6" fmla="val -17588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CWFP Intent to Apply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Oct 31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Line Callout 2 (No Border) 36"/>
          <p:cNvSpPr/>
          <p:nvPr/>
        </p:nvSpPr>
        <p:spPr>
          <a:xfrm flipH="1">
            <a:off x="2499122" y="1779521"/>
            <a:ext cx="1549613" cy="637222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36323"/>
              <a:gd name="adj6" fmla="val -17588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CWFP Application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Plans and Specs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Sep 30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Line Callout 2 (No Border) 37"/>
          <p:cNvSpPr/>
          <p:nvPr/>
        </p:nvSpPr>
        <p:spPr>
          <a:xfrm>
            <a:off x="5558091" y="1685744"/>
            <a:ext cx="444605" cy="664818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36323"/>
              <a:gd name="adj6" fmla="val -17588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Bids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Line Callout 2 (No Border) 38"/>
          <p:cNvSpPr/>
          <p:nvPr/>
        </p:nvSpPr>
        <p:spPr>
          <a:xfrm>
            <a:off x="6002697" y="2153478"/>
            <a:ext cx="1277922" cy="471801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36323"/>
              <a:gd name="adj6" fmla="val -17588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Loan Closing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First Loan Draw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Line Callout 2 (No Border) 39"/>
          <p:cNvSpPr/>
          <p:nvPr/>
        </p:nvSpPr>
        <p:spPr>
          <a:xfrm>
            <a:off x="10480419" y="2153478"/>
            <a:ext cx="1277922" cy="471801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36323"/>
              <a:gd name="adj6" fmla="val -17588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Begin Loan Re-Payment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itle 2"/>
          <p:cNvSpPr>
            <a:spLocks noGrp="1"/>
          </p:cNvSpPr>
          <p:nvPr>
            <p:ph type="title"/>
          </p:nvPr>
        </p:nvSpPr>
        <p:spPr>
          <a:xfrm>
            <a:off x="838200" y="-3175"/>
            <a:ext cx="10515600" cy="1325563"/>
          </a:xfrm>
        </p:spPr>
        <p:txBody>
          <a:bodyPr/>
          <a:lstStyle/>
          <a:p>
            <a:r>
              <a:rPr lang="en-US" dirty="0" smtClean="0"/>
              <a:t>The Project Implementation Schedule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9703050" y="6285361"/>
            <a:ext cx="2336544" cy="426940"/>
            <a:chOff x="8143875" y="6153150"/>
            <a:chExt cx="2336544" cy="426940"/>
          </a:xfrm>
        </p:grpSpPr>
        <p:sp>
          <p:nvSpPr>
            <p:cNvPr id="43" name="Rectangle 42"/>
            <p:cNvSpPr/>
            <p:nvPr/>
          </p:nvSpPr>
          <p:spPr>
            <a:xfrm>
              <a:off x="8523679" y="6204081"/>
              <a:ext cx="1880397" cy="3596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Phased Rate Increase</a:t>
              </a:r>
              <a:endParaRPr lang="en-US" sz="1600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4" name="Isosceles Triangle 43"/>
            <p:cNvSpPr>
              <a:spLocks noChangeAspect="1"/>
            </p:cNvSpPr>
            <p:nvPr/>
          </p:nvSpPr>
          <p:spPr>
            <a:xfrm rot="10800000">
              <a:off x="8353220" y="6284464"/>
              <a:ext cx="222665" cy="231621"/>
            </a:xfrm>
            <a:prstGeom prst="triangl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8143875" y="6153150"/>
              <a:ext cx="2336544" cy="42694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783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Thank You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| </a:t>
            </a:r>
            <a:fld id="{AA6A6932-513B-42DF-88D0-0E5248C89A7F}" type="slidenum">
              <a:rPr lang="en-US" smtClean="0"/>
              <a:pPr/>
              <a:t>11</a:t>
            </a:fld>
            <a:r>
              <a:rPr lang="en-US" smtClean="0"/>
              <a:t> |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88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Realizing the Objective: Maximizing Use of Existing Infrastructure and Previous Investments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6209" b="2845"/>
          <a:stretch/>
        </p:blipFill>
        <p:spPr>
          <a:xfrm>
            <a:off x="227532" y="1368389"/>
            <a:ext cx="11736936" cy="4960882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741902" y="4064317"/>
            <a:ext cx="5277898" cy="21126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solidFill>
                  <a:schemeClr val="bg1"/>
                </a:solidFill>
              </a:rPr>
              <a:t>Rehabilitate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Repurpose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New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Do Nothing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443762" y="5326330"/>
            <a:ext cx="522514" cy="287383"/>
          </a:xfrm>
          <a:prstGeom prst="rect">
            <a:avLst/>
          </a:prstGeom>
          <a:solidFill>
            <a:srgbClr val="FFC000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3762" y="4774166"/>
            <a:ext cx="522514" cy="287383"/>
          </a:xfrm>
          <a:prstGeom prst="rect">
            <a:avLst/>
          </a:prstGeom>
          <a:solidFill>
            <a:srgbClr val="7030A0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3762" y="4222002"/>
            <a:ext cx="522514" cy="287383"/>
          </a:xfrm>
          <a:prstGeom prst="rect">
            <a:avLst/>
          </a:prstGeom>
          <a:solidFill>
            <a:srgbClr val="92D050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767328" y="2852928"/>
            <a:ext cx="1207008" cy="685800"/>
          </a:xfrm>
          <a:custGeom>
            <a:avLst/>
            <a:gdLst>
              <a:gd name="connsiteX0" fmla="*/ 91440 w 1207008"/>
              <a:gd name="connsiteY0" fmla="*/ 0 h 685800"/>
              <a:gd name="connsiteX1" fmla="*/ 1207008 w 1207008"/>
              <a:gd name="connsiteY1" fmla="*/ 0 h 685800"/>
              <a:gd name="connsiteX2" fmla="*/ 1143000 w 1207008"/>
              <a:gd name="connsiteY2" fmla="*/ 676656 h 685800"/>
              <a:gd name="connsiteX3" fmla="*/ 0 w 1207008"/>
              <a:gd name="connsiteY3" fmla="*/ 685800 h 685800"/>
              <a:gd name="connsiteX4" fmla="*/ 91440 w 1207008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7008" h="685800">
                <a:moveTo>
                  <a:pt x="91440" y="0"/>
                </a:moveTo>
                <a:lnTo>
                  <a:pt x="1207008" y="0"/>
                </a:lnTo>
                <a:lnTo>
                  <a:pt x="1143000" y="676656"/>
                </a:lnTo>
                <a:lnTo>
                  <a:pt x="0" y="685800"/>
                </a:lnTo>
                <a:lnTo>
                  <a:pt x="91440" y="0"/>
                </a:lnTo>
                <a:close/>
              </a:path>
            </a:pathLst>
          </a:custGeom>
          <a:solidFill>
            <a:srgbClr val="92D05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938016" y="2546373"/>
            <a:ext cx="515112" cy="279123"/>
          </a:xfrm>
          <a:custGeom>
            <a:avLst/>
            <a:gdLst>
              <a:gd name="connsiteX0" fmla="*/ 91440 w 1207008"/>
              <a:gd name="connsiteY0" fmla="*/ 0 h 685800"/>
              <a:gd name="connsiteX1" fmla="*/ 1207008 w 1207008"/>
              <a:gd name="connsiteY1" fmla="*/ 0 h 685800"/>
              <a:gd name="connsiteX2" fmla="*/ 1143000 w 1207008"/>
              <a:gd name="connsiteY2" fmla="*/ 676656 h 685800"/>
              <a:gd name="connsiteX3" fmla="*/ 0 w 1207008"/>
              <a:gd name="connsiteY3" fmla="*/ 685800 h 685800"/>
              <a:gd name="connsiteX4" fmla="*/ 91440 w 1207008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7008" h="685800">
                <a:moveTo>
                  <a:pt x="91440" y="0"/>
                </a:moveTo>
                <a:lnTo>
                  <a:pt x="1207008" y="0"/>
                </a:lnTo>
                <a:lnTo>
                  <a:pt x="1143000" y="676656"/>
                </a:lnTo>
                <a:lnTo>
                  <a:pt x="0" y="685800"/>
                </a:lnTo>
                <a:lnTo>
                  <a:pt x="91440" y="0"/>
                </a:lnTo>
                <a:close/>
              </a:path>
            </a:pathLst>
          </a:custGeom>
          <a:solidFill>
            <a:srgbClr val="92D05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596896" y="3209544"/>
            <a:ext cx="576072" cy="443484"/>
          </a:xfrm>
          <a:prstGeom prst="ellipse">
            <a:avLst/>
          </a:prstGeom>
          <a:solidFill>
            <a:srgbClr val="92D05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191256" y="2825496"/>
            <a:ext cx="576072" cy="443484"/>
          </a:xfrm>
          <a:prstGeom prst="ellipse">
            <a:avLst/>
          </a:prstGeom>
          <a:solidFill>
            <a:srgbClr val="92D05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885688" y="2250503"/>
            <a:ext cx="460248" cy="397764"/>
          </a:xfrm>
          <a:prstGeom prst="ellipse">
            <a:avLst/>
          </a:prstGeom>
          <a:solidFill>
            <a:srgbClr val="92D05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745480" y="2732087"/>
            <a:ext cx="460248" cy="397764"/>
          </a:xfrm>
          <a:prstGeom prst="ellipse">
            <a:avLst/>
          </a:prstGeom>
          <a:solidFill>
            <a:srgbClr val="92D05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617464" y="2300655"/>
            <a:ext cx="268224" cy="279123"/>
          </a:xfrm>
          <a:custGeom>
            <a:avLst/>
            <a:gdLst>
              <a:gd name="connsiteX0" fmla="*/ 91440 w 1207008"/>
              <a:gd name="connsiteY0" fmla="*/ 0 h 685800"/>
              <a:gd name="connsiteX1" fmla="*/ 1207008 w 1207008"/>
              <a:gd name="connsiteY1" fmla="*/ 0 h 685800"/>
              <a:gd name="connsiteX2" fmla="*/ 1143000 w 1207008"/>
              <a:gd name="connsiteY2" fmla="*/ 676656 h 685800"/>
              <a:gd name="connsiteX3" fmla="*/ 0 w 1207008"/>
              <a:gd name="connsiteY3" fmla="*/ 685800 h 685800"/>
              <a:gd name="connsiteX4" fmla="*/ 91440 w 1207008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7008" h="685800">
                <a:moveTo>
                  <a:pt x="91440" y="0"/>
                </a:moveTo>
                <a:lnTo>
                  <a:pt x="1207008" y="0"/>
                </a:lnTo>
                <a:lnTo>
                  <a:pt x="1143000" y="676656"/>
                </a:lnTo>
                <a:lnTo>
                  <a:pt x="0" y="685800"/>
                </a:lnTo>
                <a:lnTo>
                  <a:pt x="91440" y="0"/>
                </a:lnTo>
                <a:close/>
              </a:path>
            </a:pathLst>
          </a:custGeom>
          <a:solidFill>
            <a:srgbClr val="92D05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216196" y="2706825"/>
            <a:ext cx="460248" cy="397764"/>
          </a:xfrm>
          <a:prstGeom prst="ellipse">
            <a:avLst/>
          </a:prstGeom>
          <a:solidFill>
            <a:srgbClr val="92D05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157216" y="2241334"/>
            <a:ext cx="460248" cy="397764"/>
          </a:xfrm>
          <a:prstGeom prst="ellipse">
            <a:avLst/>
          </a:prstGeom>
          <a:solidFill>
            <a:srgbClr val="92D05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531108" y="3629792"/>
            <a:ext cx="758952" cy="636260"/>
          </a:xfrm>
          <a:prstGeom prst="ellipse">
            <a:avLst/>
          </a:prstGeom>
          <a:solidFill>
            <a:srgbClr val="92D05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251026" y="2739090"/>
            <a:ext cx="812214" cy="318145"/>
          </a:xfrm>
          <a:custGeom>
            <a:avLst/>
            <a:gdLst>
              <a:gd name="connsiteX0" fmla="*/ 91440 w 1207008"/>
              <a:gd name="connsiteY0" fmla="*/ 0 h 685800"/>
              <a:gd name="connsiteX1" fmla="*/ 1207008 w 1207008"/>
              <a:gd name="connsiteY1" fmla="*/ 0 h 685800"/>
              <a:gd name="connsiteX2" fmla="*/ 1143000 w 1207008"/>
              <a:gd name="connsiteY2" fmla="*/ 676656 h 685800"/>
              <a:gd name="connsiteX3" fmla="*/ 0 w 1207008"/>
              <a:gd name="connsiteY3" fmla="*/ 685800 h 685800"/>
              <a:gd name="connsiteX4" fmla="*/ 91440 w 1207008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7008" h="685800">
                <a:moveTo>
                  <a:pt x="91440" y="0"/>
                </a:moveTo>
                <a:lnTo>
                  <a:pt x="1207008" y="0"/>
                </a:lnTo>
                <a:lnTo>
                  <a:pt x="1143000" y="676656"/>
                </a:lnTo>
                <a:lnTo>
                  <a:pt x="0" y="685800"/>
                </a:lnTo>
                <a:lnTo>
                  <a:pt x="91440" y="0"/>
                </a:lnTo>
                <a:close/>
              </a:path>
            </a:pathLst>
          </a:custGeom>
          <a:solidFill>
            <a:srgbClr val="92D05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679192" y="1683200"/>
            <a:ext cx="1808694" cy="500034"/>
          </a:xfrm>
          <a:custGeom>
            <a:avLst/>
            <a:gdLst>
              <a:gd name="connsiteX0" fmla="*/ 91440 w 1207008"/>
              <a:gd name="connsiteY0" fmla="*/ 0 h 685800"/>
              <a:gd name="connsiteX1" fmla="*/ 1207008 w 1207008"/>
              <a:gd name="connsiteY1" fmla="*/ 0 h 685800"/>
              <a:gd name="connsiteX2" fmla="*/ 1143000 w 1207008"/>
              <a:gd name="connsiteY2" fmla="*/ 676656 h 685800"/>
              <a:gd name="connsiteX3" fmla="*/ 0 w 1207008"/>
              <a:gd name="connsiteY3" fmla="*/ 685800 h 685800"/>
              <a:gd name="connsiteX4" fmla="*/ 91440 w 1207008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7008" h="685800">
                <a:moveTo>
                  <a:pt x="91440" y="0"/>
                </a:moveTo>
                <a:lnTo>
                  <a:pt x="1207008" y="0"/>
                </a:lnTo>
                <a:lnTo>
                  <a:pt x="1143000" y="676656"/>
                </a:lnTo>
                <a:lnTo>
                  <a:pt x="0" y="685800"/>
                </a:lnTo>
                <a:lnTo>
                  <a:pt x="91440" y="0"/>
                </a:lnTo>
                <a:close/>
              </a:path>
            </a:pathLst>
          </a:custGeom>
          <a:solidFill>
            <a:srgbClr val="7030A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975604" y="3461601"/>
            <a:ext cx="597408" cy="446880"/>
          </a:xfrm>
          <a:prstGeom prst="ellipse">
            <a:avLst/>
          </a:prstGeom>
          <a:solidFill>
            <a:srgbClr val="92D05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573012" y="3461601"/>
            <a:ext cx="597408" cy="446880"/>
          </a:xfrm>
          <a:prstGeom prst="ellipse">
            <a:avLst/>
          </a:prstGeom>
          <a:solidFill>
            <a:srgbClr val="92D05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419703" y="2260879"/>
            <a:ext cx="116561" cy="184890"/>
          </a:xfrm>
          <a:custGeom>
            <a:avLst/>
            <a:gdLst>
              <a:gd name="connsiteX0" fmla="*/ 0 w 116561"/>
              <a:gd name="connsiteY0" fmla="*/ 0 h 184890"/>
              <a:gd name="connsiteX1" fmla="*/ 6029 w 116561"/>
              <a:gd name="connsiteY1" fmla="*/ 184890 h 184890"/>
              <a:gd name="connsiteX2" fmla="*/ 116561 w 116561"/>
              <a:gd name="connsiteY2" fmla="*/ 182880 h 184890"/>
              <a:gd name="connsiteX3" fmla="*/ 110532 w 116561"/>
              <a:gd name="connsiteY3" fmla="*/ 6029 h 184890"/>
              <a:gd name="connsiteX4" fmla="*/ 0 w 116561"/>
              <a:gd name="connsiteY4" fmla="*/ 0 h 184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561" h="184890">
                <a:moveTo>
                  <a:pt x="0" y="0"/>
                </a:moveTo>
                <a:lnTo>
                  <a:pt x="6029" y="184890"/>
                </a:lnTo>
                <a:lnTo>
                  <a:pt x="116561" y="182880"/>
                </a:lnTo>
                <a:lnTo>
                  <a:pt x="110532" y="6029"/>
                </a:lnTo>
                <a:lnTo>
                  <a:pt x="0" y="0"/>
                </a:lnTo>
                <a:close/>
              </a:path>
            </a:pathLst>
          </a:custGeom>
          <a:solidFill>
            <a:srgbClr val="92D05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582469" y="2282972"/>
            <a:ext cx="862927" cy="690342"/>
          </a:xfrm>
          <a:custGeom>
            <a:avLst/>
            <a:gdLst>
              <a:gd name="connsiteX0" fmla="*/ 6056 w 862927"/>
              <a:gd name="connsiteY0" fmla="*/ 0 h 690342"/>
              <a:gd name="connsiteX1" fmla="*/ 841732 w 862927"/>
              <a:gd name="connsiteY1" fmla="*/ 3028 h 690342"/>
              <a:gd name="connsiteX2" fmla="*/ 862927 w 862927"/>
              <a:gd name="connsiteY2" fmla="*/ 690342 h 690342"/>
              <a:gd name="connsiteX3" fmla="*/ 369393 w 862927"/>
              <a:gd name="connsiteY3" fmla="*/ 687314 h 690342"/>
              <a:gd name="connsiteX4" fmla="*/ 363338 w 862927"/>
              <a:gd name="connsiteY4" fmla="*/ 605563 h 690342"/>
              <a:gd name="connsiteX5" fmla="*/ 0 w 862927"/>
              <a:gd name="connsiteY5" fmla="*/ 605563 h 690342"/>
              <a:gd name="connsiteX6" fmla="*/ 6056 w 862927"/>
              <a:gd name="connsiteY6" fmla="*/ 0 h 69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2927" h="690342">
                <a:moveTo>
                  <a:pt x="6056" y="0"/>
                </a:moveTo>
                <a:lnTo>
                  <a:pt x="841732" y="3028"/>
                </a:lnTo>
                <a:lnTo>
                  <a:pt x="862927" y="690342"/>
                </a:lnTo>
                <a:lnTo>
                  <a:pt x="369393" y="687314"/>
                </a:lnTo>
                <a:lnTo>
                  <a:pt x="363338" y="605563"/>
                </a:lnTo>
                <a:lnTo>
                  <a:pt x="0" y="605563"/>
                </a:lnTo>
                <a:cubicBezTo>
                  <a:pt x="2019" y="403709"/>
                  <a:pt x="4037" y="201854"/>
                  <a:pt x="6056" y="0"/>
                </a:cubicBezTo>
                <a:close/>
              </a:path>
            </a:pathLst>
          </a:custGeom>
          <a:solidFill>
            <a:srgbClr val="7030A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118628" y="2995329"/>
            <a:ext cx="404002" cy="42027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617679" y="2995329"/>
            <a:ext cx="404002" cy="42027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7129553" y="3089712"/>
            <a:ext cx="258265" cy="268664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464300" y="3085399"/>
            <a:ext cx="212343" cy="151157"/>
          </a:xfrm>
          <a:custGeom>
            <a:avLst/>
            <a:gdLst>
              <a:gd name="connsiteX0" fmla="*/ 0 w 164555"/>
              <a:gd name="connsiteY0" fmla="*/ 0 h 138375"/>
              <a:gd name="connsiteX1" fmla="*/ 164555 w 164555"/>
              <a:gd name="connsiteY1" fmla="*/ 0 h 138375"/>
              <a:gd name="connsiteX2" fmla="*/ 136506 w 164555"/>
              <a:gd name="connsiteY2" fmla="*/ 39268 h 138375"/>
              <a:gd name="connsiteX3" fmla="*/ 119676 w 164555"/>
              <a:gd name="connsiteY3" fmla="*/ 93497 h 138375"/>
              <a:gd name="connsiteX4" fmla="*/ 123416 w 164555"/>
              <a:gd name="connsiteY4" fmla="*/ 136505 h 138375"/>
              <a:gd name="connsiteX5" fmla="*/ 33659 w 164555"/>
              <a:gd name="connsiteY5" fmla="*/ 138375 h 138375"/>
              <a:gd name="connsiteX6" fmla="*/ 37399 w 164555"/>
              <a:gd name="connsiteY6" fmla="*/ 87887 h 138375"/>
              <a:gd name="connsiteX7" fmla="*/ 0 w 164555"/>
              <a:gd name="connsiteY7" fmla="*/ 0 h 138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4555" h="138375">
                <a:moveTo>
                  <a:pt x="0" y="0"/>
                </a:moveTo>
                <a:lnTo>
                  <a:pt x="164555" y="0"/>
                </a:lnTo>
                <a:lnTo>
                  <a:pt x="136506" y="39268"/>
                </a:lnTo>
                <a:lnTo>
                  <a:pt x="119676" y="93497"/>
                </a:lnTo>
                <a:lnTo>
                  <a:pt x="123416" y="136505"/>
                </a:lnTo>
                <a:lnTo>
                  <a:pt x="33659" y="138375"/>
                </a:lnTo>
                <a:lnTo>
                  <a:pt x="37399" y="87887"/>
                </a:lnTo>
                <a:lnTo>
                  <a:pt x="0" y="0"/>
                </a:lnTo>
                <a:close/>
              </a:path>
            </a:pathLst>
          </a:custGeom>
          <a:solidFill>
            <a:srgbClr val="92D05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443663" y="3236913"/>
            <a:ext cx="238125" cy="425450"/>
          </a:xfrm>
          <a:custGeom>
            <a:avLst/>
            <a:gdLst>
              <a:gd name="connsiteX0" fmla="*/ 77787 w 238125"/>
              <a:gd name="connsiteY0" fmla="*/ 3175 h 425450"/>
              <a:gd name="connsiteX1" fmla="*/ 166687 w 238125"/>
              <a:gd name="connsiteY1" fmla="*/ 0 h 425450"/>
              <a:gd name="connsiteX2" fmla="*/ 180975 w 238125"/>
              <a:gd name="connsiteY2" fmla="*/ 34925 h 425450"/>
              <a:gd name="connsiteX3" fmla="*/ 192087 w 238125"/>
              <a:gd name="connsiteY3" fmla="*/ 61912 h 425450"/>
              <a:gd name="connsiteX4" fmla="*/ 200025 w 238125"/>
              <a:gd name="connsiteY4" fmla="*/ 84137 h 425450"/>
              <a:gd name="connsiteX5" fmla="*/ 225425 w 238125"/>
              <a:gd name="connsiteY5" fmla="*/ 112712 h 425450"/>
              <a:gd name="connsiteX6" fmla="*/ 230187 w 238125"/>
              <a:gd name="connsiteY6" fmla="*/ 119062 h 425450"/>
              <a:gd name="connsiteX7" fmla="*/ 238125 w 238125"/>
              <a:gd name="connsiteY7" fmla="*/ 268287 h 425450"/>
              <a:gd name="connsiteX8" fmla="*/ 211137 w 238125"/>
              <a:gd name="connsiteY8" fmla="*/ 293687 h 425450"/>
              <a:gd name="connsiteX9" fmla="*/ 180975 w 238125"/>
              <a:gd name="connsiteY9" fmla="*/ 320675 h 425450"/>
              <a:gd name="connsiteX10" fmla="*/ 157162 w 238125"/>
              <a:gd name="connsiteY10" fmla="*/ 355600 h 425450"/>
              <a:gd name="connsiteX11" fmla="*/ 136525 w 238125"/>
              <a:gd name="connsiteY11" fmla="*/ 406400 h 425450"/>
              <a:gd name="connsiteX12" fmla="*/ 131762 w 238125"/>
              <a:gd name="connsiteY12" fmla="*/ 425450 h 425450"/>
              <a:gd name="connsiteX13" fmla="*/ 119062 w 238125"/>
              <a:gd name="connsiteY13" fmla="*/ 390525 h 425450"/>
              <a:gd name="connsiteX14" fmla="*/ 95250 w 238125"/>
              <a:gd name="connsiteY14" fmla="*/ 347662 h 425450"/>
              <a:gd name="connsiteX15" fmla="*/ 66675 w 238125"/>
              <a:gd name="connsiteY15" fmla="*/ 311150 h 425450"/>
              <a:gd name="connsiteX16" fmla="*/ 17462 w 238125"/>
              <a:gd name="connsiteY16" fmla="*/ 273050 h 425450"/>
              <a:gd name="connsiteX17" fmla="*/ 0 w 238125"/>
              <a:gd name="connsiteY17" fmla="*/ 136525 h 425450"/>
              <a:gd name="connsiteX18" fmla="*/ 25400 w 238125"/>
              <a:gd name="connsiteY18" fmla="*/ 114300 h 425450"/>
              <a:gd name="connsiteX19" fmla="*/ 47625 w 238125"/>
              <a:gd name="connsiteY19" fmla="*/ 84137 h 425450"/>
              <a:gd name="connsiteX20" fmla="*/ 77787 w 238125"/>
              <a:gd name="connsiteY20" fmla="*/ 3175 h 42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8125" h="425450">
                <a:moveTo>
                  <a:pt x="77787" y="3175"/>
                </a:moveTo>
                <a:lnTo>
                  <a:pt x="166687" y="0"/>
                </a:lnTo>
                <a:lnTo>
                  <a:pt x="180975" y="34925"/>
                </a:lnTo>
                <a:lnTo>
                  <a:pt x="192087" y="61912"/>
                </a:lnTo>
                <a:lnTo>
                  <a:pt x="200025" y="84137"/>
                </a:lnTo>
                <a:lnTo>
                  <a:pt x="225425" y="112712"/>
                </a:lnTo>
                <a:lnTo>
                  <a:pt x="230187" y="119062"/>
                </a:lnTo>
                <a:lnTo>
                  <a:pt x="238125" y="268287"/>
                </a:lnTo>
                <a:lnTo>
                  <a:pt x="211137" y="293687"/>
                </a:lnTo>
                <a:lnTo>
                  <a:pt x="180975" y="320675"/>
                </a:lnTo>
                <a:lnTo>
                  <a:pt x="157162" y="355600"/>
                </a:lnTo>
                <a:lnTo>
                  <a:pt x="136525" y="406400"/>
                </a:lnTo>
                <a:lnTo>
                  <a:pt x="131762" y="425450"/>
                </a:lnTo>
                <a:lnTo>
                  <a:pt x="119062" y="390525"/>
                </a:lnTo>
                <a:lnTo>
                  <a:pt x="95250" y="347662"/>
                </a:lnTo>
                <a:lnTo>
                  <a:pt x="66675" y="311150"/>
                </a:lnTo>
                <a:lnTo>
                  <a:pt x="17462" y="273050"/>
                </a:lnTo>
                <a:lnTo>
                  <a:pt x="0" y="136525"/>
                </a:lnTo>
                <a:lnTo>
                  <a:pt x="25400" y="114300"/>
                </a:lnTo>
                <a:lnTo>
                  <a:pt x="47625" y="84137"/>
                </a:lnTo>
                <a:lnTo>
                  <a:pt x="77787" y="3175"/>
                </a:lnTo>
                <a:close/>
              </a:path>
            </a:pathLst>
          </a:custGeom>
          <a:solidFill>
            <a:srgbClr val="92D05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43762" y="5878494"/>
            <a:ext cx="522514" cy="287383"/>
          </a:xfrm>
          <a:prstGeom prst="rect">
            <a:avLst/>
          </a:prstGeom>
          <a:solidFill>
            <a:srgbClr val="0070C0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370832" y="3785224"/>
            <a:ext cx="758952" cy="636260"/>
          </a:xfrm>
          <a:prstGeom prst="ellipse">
            <a:avLst/>
          </a:prstGeom>
          <a:solidFill>
            <a:srgbClr val="FFC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4992105" y="3172316"/>
            <a:ext cx="453093" cy="379848"/>
          </a:xfrm>
          <a:prstGeom prst="ellipse">
            <a:avLst/>
          </a:prstGeom>
          <a:solidFill>
            <a:srgbClr val="FFC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47894" y="3629791"/>
            <a:ext cx="456955" cy="639189"/>
          </a:xfrm>
          <a:prstGeom prst="rect">
            <a:avLst/>
          </a:prstGeom>
          <a:solidFill>
            <a:srgbClr val="FFC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 rot="21434264">
            <a:off x="8429463" y="2824629"/>
            <a:ext cx="574503" cy="868956"/>
          </a:xfrm>
          <a:prstGeom prst="rect">
            <a:avLst/>
          </a:prstGeom>
          <a:solidFill>
            <a:srgbClr val="FFC0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3054835" y="4851398"/>
            <a:ext cx="7529689" cy="10270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w Cen MT Condensed Extra Bold" panose="020B0803020202020204" pitchFamily="34" charset="0"/>
                <a:ea typeface="+mj-ea"/>
                <a:cs typeface="+mj-cs"/>
              </a:defRPr>
            </a:lvl1pPr>
          </a:lstStyle>
          <a:p>
            <a:r>
              <a:rPr lang="en-US" sz="8000" dirty="0" smtClean="0">
                <a:solidFill>
                  <a:srgbClr val="FFFF00"/>
                </a:solidFill>
              </a:rPr>
              <a:t>QUESTIONS?</a:t>
            </a:r>
            <a:endParaRPr lang="en-US" sz="8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13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Wisconsin Clean Water Fund Program (CWFP)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Financial </a:t>
            </a:r>
            <a:r>
              <a:rPr lang="en-US" sz="3200" dirty="0"/>
              <a:t>assistance to </a:t>
            </a:r>
            <a:r>
              <a:rPr lang="en-US" sz="3200" dirty="0" smtClean="0"/>
              <a:t>Wisconsin municipalities </a:t>
            </a:r>
            <a:r>
              <a:rPr lang="en-US" sz="3200" dirty="0"/>
              <a:t>for wastewater and storm water infrastructure </a:t>
            </a:r>
            <a:r>
              <a:rPr lang="en-US" sz="3200" dirty="0" smtClean="0"/>
              <a:t>projects</a:t>
            </a:r>
          </a:p>
          <a:p>
            <a:r>
              <a:rPr lang="en-US" sz="3200" dirty="0" smtClean="0"/>
              <a:t>Combination of federal </a:t>
            </a:r>
            <a:r>
              <a:rPr lang="en-US" sz="3200" dirty="0"/>
              <a:t>grants and state funding </a:t>
            </a:r>
            <a:r>
              <a:rPr lang="en-US" sz="3200" dirty="0" smtClean="0"/>
              <a:t>in </a:t>
            </a:r>
            <a:r>
              <a:rPr lang="en-US" sz="3200" dirty="0"/>
              <a:t>the form of </a:t>
            </a:r>
            <a:r>
              <a:rPr lang="en-US" sz="3200" b="1" dirty="0">
                <a:solidFill>
                  <a:srgbClr val="C00000"/>
                </a:solidFill>
              </a:rPr>
              <a:t>subsidized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smtClean="0"/>
              <a:t>loans</a:t>
            </a:r>
          </a:p>
          <a:p>
            <a:pPr lvl="1"/>
            <a:r>
              <a:rPr lang="en-US" sz="2800" dirty="0" smtClean="0"/>
              <a:t>55% of Market Rate (3.4%)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Interest Rate = 1.87% </a:t>
            </a:r>
            <a:r>
              <a:rPr lang="en-US" sz="2800" dirty="0" smtClean="0"/>
              <a:t>for 20-yr term</a:t>
            </a:r>
          </a:p>
          <a:p>
            <a:pPr lvl="1"/>
            <a:r>
              <a:rPr lang="en-US" sz="2800" dirty="0" smtClean="0"/>
              <a:t>30-yr term may be slightly higher…Wausau a case study for WDNR to develop 30-yr option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| </a:t>
            </a:r>
            <a:fld id="{AA6A6932-513B-42DF-88D0-0E5248C89A7F}" type="slidenum">
              <a:rPr lang="en-US" smtClean="0"/>
              <a:pPr/>
              <a:t>2</a:t>
            </a:fld>
            <a:r>
              <a:rPr lang="en-US" smtClean="0"/>
              <a:t> |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849203"/>
            <a:ext cx="92202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The Federal Program is 30+ Years Old</a:t>
            </a:r>
          </a:p>
          <a:p>
            <a:r>
              <a:rPr lang="en-US" sz="2400" dirty="0" smtClean="0"/>
              <a:t>$</a:t>
            </a:r>
            <a:r>
              <a:rPr lang="en-US" sz="2400" dirty="0"/>
              <a:t>118.7 billion to municipalities thru 38,450 low-interest loans since </a:t>
            </a:r>
            <a:r>
              <a:rPr lang="en-US" sz="2400" dirty="0" smtClean="0"/>
              <a:t>1987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0148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Current Monthly Residential </a:t>
            </a:r>
            <a:br>
              <a:rPr lang="en-US" dirty="0" smtClean="0"/>
            </a:br>
            <a:r>
              <a:rPr lang="en-US" dirty="0" smtClean="0"/>
              <a:t>Wastewater Bills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[37.4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kgpy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| </a:t>
            </a:r>
            <a:fld id="{AA6A6932-513B-42DF-88D0-0E5248C89A7F}" type="slidenum">
              <a:rPr lang="en-US" smtClean="0"/>
              <a:pPr/>
              <a:t>3</a:t>
            </a:fld>
            <a:r>
              <a:rPr lang="en-US" smtClean="0"/>
              <a:t> |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92908"/>
              </p:ext>
            </p:extLst>
          </p:nvPr>
        </p:nvGraphicFramePr>
        <p:xfrm>
          <a:off x="0" y="1748118"/>
          <a:ext cx="12192000" cy="5109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05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</a:t>
            </a:r>
            <a:r>
              <a:rPr lang="en-US" dirty="0" smtClean="0"/>
              <a:t>Future Monthly </a:t>
            </a:r>
            <a:r>
              <a:rPr lang="en-US" dirty="0"/>
              <a:t>Residential </a:t>
            </a:r>
            <a:br>
              <a:rPr lang="en-US" dirty="0"/>
            </a:br>
            <a:r>
              <a:rPr lang="en-US" dirty="0"/>
              <a:t>Wastewater </a:t>
            </a:r>
            <a:r>
              <a:rPr lang="en-US" dirty="0" smtClean="0"/>
              <a:t>Bills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[37.4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kgpy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0"/>
              </a:rPr>
              <a:t>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| </a:t>
            </a:r>
            <a:fld id="{AA6A6932-513B-42DF-88D0-0E5248C89A7F}" type="slidenum">
              <a:rPr lang="en-US" smtClean="0"/>
              <a:pPr/>
              <a:t>4</a:t>
            </a:fld>
            <a:r>
              <a:rPr lang="en-US" smtClean="0"/>
              <a:t> |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8502898"/>
              </p:ext>
            </p:extLst>
          </p:nvPr>
        </p:nvGraphicFramePr>
        <p:xfrm>
          <a:off x="0" y="1613647"/>
          <a:ext cx="12192000" cy="5244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03024" y="3056965"/>
            <a:ext cx="2850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$16.5 </a:t>
            </a:r>
            <a:r>
              <a:rPr lang="en-US" b="1" dirty="0" smtClean="0"/>
              <a:t>+ </a:t>
            </a:r>
            <a:r>
              <a:rPr lang="en-US" b="1" dirty="0" smtClean="0">
                <a:solidFill>
                  <a:srgbClr val="C00000"/>
                </a:solidFill>
              </a:rPr>
              <a:t>$13 </a:t>
            </a:r>
            <a:r>
              <a:rPr lang="en-US" b="1" dirty="0" smtClean="0"/>
              <a:t>= $29.50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8164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Structure of a Residential Wastewater Bill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| </a:t>
            </a:r>
            <a:fld id="{AA6A6932-513B-42DF-88D0-0E5248C89A7F}" type="slidenum">
              <a:rPr lang="en-US" smtClean="0"/>
              <a:pPr/>
              <a:t>5</a:t>
            </a:fld>
            <a:r>
              <a:rPr lang="en-US" smtClean="0"/>
              <a:t> |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934138" y="2480048"/>
            <a:ext cx="8323725" cy="1718702"/>
            <a:chOff x="1716745" y="2345578"/>
            <a:chExt cx="8323725" cy="1718702"/>
          </a:xfrm>
        </p:grpSpPr>
        <p:sp>
          <p:nvSpPr>
            <p:cNvPr id="5" name="Rectangle 4"/>
            <p:cNvSpPr/>
            <p:nvPr/>
          </p:nvSpPr>
          <p:spPr>
            <a:xfrm>
              <a:off x="4159623" y="2345578"/>
              <a:ext cx="681318" cy="110265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159623" y="3448237"/>
              <a:ext cx="681318" cy="616043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957480" y="2688195"/>
              <a:ext cx="50829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Use-Based Cost = $2.59/100 cubic Fee</a:t>
              </a:r>
              <a:endParaRPr 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57480" y="3571592"/>
              <a:ext cx="3532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Fixed Cost = $17/quarter</a:t>
              </a:r>
              <a:endParaRPr lang="en-US" sz="2400" dirty="0"/>
            </a:p>
          </p:txBody>
        </p:sp>
        <p:sp>
          <p:nvSpPr>
            <p:cNvPr id="9" name="Left Brace 8"/>
            <p:cNvSpPr/>
            <p:nvPr/>
          </p:nvSpPr>
          <p:spPr>
            <a:xfrm>
              <a:off x="3774141" y="2345578"/>
              <a:ext cx="286870" cy="1718702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716745" y="2604764"/>
              <a:ext cx="19408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Residential Wastewater Bill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5443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98" y="1316922"/>
            <a:ext cx="10693401" cy="2069746"/>
          </a:xfrm>
        </p:spPr>
        <p:txBody>
          <a:bodyPr anchor="ctr">
            <a:norm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</a:rPr>
              <a:t>Proposed Sewer Rate Increase</a:t>
            </a:r>
            <a:endParaRPr lang="en-US" sz="66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| </a:t>
            </a:r>
            <a:fld id="{AA6A6932-513B-42DF-88D0-0E5248C89A7F}" type="slidenum">
              <a:rPr lang="en-US" smtClean="0"/>
              <a:pPr/>
              <a:t>6</a:t>
            </a:fld>
            <a:r>
              <a:rPr lang="en-US" smtClean="0"/>
              <a:t> |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56" b="-3098"/>
          <a:stretch>
            <a:fillRect/>
          </a:stretch>
        </p:blipFill>
        <p:spPr bwMode="auto">
          <a:xfrm>
            <a:off x="2551289" y="4169658"/>
            <a:ext cx="6987821" cy="2080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511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Revenue Sources for Wausau Wastewater Utility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| </a:t>
            </a:r>
            <a:fld id="{AA6A6932-513B-42DF-88D0-0E5248C89A7F}" type="slidenum">
              <a:rPr lang="en-US" smtClean="0"/>
              <a:pPr/>
              <a:t>7</a:t>
            </a:fld>
            <a:r>
              <a:rPr lang="en-US" smtClean="0"/>
              <a:t> |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850291"/>
              </p:ext>
            </p:extLst>
          </p:nvPr>
        </p:nvGraphicFramePr>
        <p:xfrm>
          <a:off x="0" y="1550894"/>
          <a:ext cx="12192000" cy="5307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5216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1422" y="659520"/>
            <a:ext cx="9144000" cy="943504"/>
          </a:xfrm>
        </p:spPr>
        <p:txBody>
          <a:bodyPr/>
          <a:lstStyle/>
          <a:p>
            <a:r>
              <a:rPr lang="en-US" dirty="0" smtClean="0"/>
              <a:t>Average Residential User 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04" y="1575009"/>
            <a:ext cx="11920002" cy="3632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355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Residential User - LINDMAN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| </a:t>
            </a:r>
            <a:fld id="{AA6A6932-513B-42DF-88D0-0E5248C89A7F}" type="slidenum">
              <a:rPr lang="en-US" smtClean="0"/>
              <a:pPr/>
              <a:t>9</a:t>
            </a:fld>
            <a:r>
              <a:rPr lang="en-US" smtClean="0"/>
              <a:t> |</a:t>
            </a:r>
            <a:endParaRPr 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51" y="1625777"/>
            <a:ext cx="11487531" cy="1986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50" y="5696834"/>
            <a:ext cx="11487531" cy="364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50" y="6059221"/>
            <a:ext cx="4510971" cy="707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50" y="3612444"/>
            <a:ext cx="11487532" cy="202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5905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47307</TotalTime>
  <Words>267</Words>
  <Application>Microsoft Office PowerPoint</Application>
  <PresentationFormat>Custom</PresentationFormat>
  <Paragraphs>83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 Wastewater Project Update  Utility Commission Wausau, WI  September 4, 2018</vt:lpstr>
      <vt:lpstr>The Wisconsin Clean Water Fund Program (CWFP)</vt:lpstr>
      <vt:lpstr>Comparison of Current Monthly Residential  Wastewater Bills [37.4 kgpy]</vt:lpstr>
      <vt:lpstr>Comparison of Future Monthly Residential  Wastewater Bills [37.4 kgpy]</vt:lpstr>
      <vt:lpstr>The Structure of a Residential Wastewater Bill</vt:lpstr>
      <vt:lpstr>Proposed Sewer Rate Increase</vt:lpstr>
      <vt:lpstr>Primary Revenue Sources for Wausau Wastewater Utility</vt:lpstr>
      <vt:lpstr>Average Residential User </vt:lpstr>
      <vt:lpstr>Actual Residential User - LINDMAN</vt:lpstr>
      <vt:lpstr>The Project Implementation Schedule</vt:lpstr>
      <vt:lpstr>Thank You</vt:lpstr>
      <vt:lpstr>Realizing the Objective: Maximizing Use of Existing Infrastructure and Previous Investments</vt:lpstr>
    </vt:vector>
  </TitlesOfParts>
  <Company>Donohue &amp; Associates,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Wastewater Today: Saving Energy, Producing Energy, and Recovery Nutrients</dc:title>
  <dc:creator>Gerbitz, Mike</dc:creator>
  <cp:lastModifiedBy>Lori Wunsch</cp:lastModifiedBy>
  <cp:revision>585</cp:revision>
  <cp:lastPrinted>2018-10-15T16:37:14Z</cp:lastPrinted>
  <dcterms:created xsi:type="dcterms:W3CDTF">2017-06-09T15:42:07Z</dcterms:created>
  <dcterms:modified xsi:type="dcterms:W3CDTF">2019-08-13T16:46:44Z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-503603536</vt:i4>
  </property>
  <property fmtid="{D5CDD505-2E9C-101B-9397-08002B2CF9AE}" pid="3" name="_NewReviewCycle">
    <vt:lpwstr/>
  </property>
  <property fmtid="{D5CDD505-2E9C-101B-9397-08002B2CF9AE}" pid="4" name="_EmailSubject">
    <vt:lpwstr>Utility Website - WWTF</vt:lpwstr>
  </property>
  <property fmtid="{D5CDD505-2E9C-101B-9397-08002B2CF9AE}" pid="5" name="_AuthorEmail">
    <vt:lpwstr>Eric.Lindman@ci.wausau.wi.us</vt:lpwstr>
  </property>
  <property fmtid="{D5CDD505-2E9C-101B-9397-08002B2CF9AE}" pid="6" name="_AuthorEmailDisplayName">
    <vt:lpwstr>Eric Lindman</vt:lpwstr>
  </property>
</Properties>
</file>